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T Sans Narrow"/>
      <p:regular r:id="rId27"/>
      <p:bold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TSansNarrow-bold.fntdata"/><Relationship Id="rId27" Type="http://schemas.openxmlformats.org/officeDocument/2006/relationships/font" Target="fonts/PTSansNarrow-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dc8f316e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dc8f316e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1dc8f316e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1dc8f316e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the graph when not considering the winter and summer breaks. Same concept as before. </a:t>
            </a:r>
            <a:endParaRPr/>
          </a:p>
          <a:p>
            <a:pPr indent="0" lvl="0" marL="0" rtl="0" algn="l">
              <a:spcBef>
                <a:spcPts val="0"/>
              </a:spcBef>
              <a:spcAft>
                <a:spcPts val="0"/>
              </a:spcAft>
              <a:buNone/>
            </a:pPr>
            <a:r>
              <a:rPr lang="en"/>
              <a:t>慢慢地点来点去: and when I switch between these two graph, you can see there are some devices have significant changes with the factor of breaks, which is quite interesting.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dc8f316e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dc8f316e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to make it more </a:t>
            </a:r>
            <a:r>
              <a:rPr lang="en"/>
              <a:t>visualizable, I plotted each device on the map, and for reminder, the pin colors represent different level of the relationship, you can make it as a reference when looking at the map.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 have that in mind, we can start to take a look at these maps. If you click the picture, you will be directed to the website of the map.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for convenience, the tab title </a:t>
            </a:r>
            <a:r>
              <a:rPr lang="en"/>
              <a:t>indicates</a:t>
            </a:r>
            <a:r>
              <a:rPr lang="en"/>
              <a:t> the purpose of the map. Also, if you click on the pins, you will be able to see it’s location information, and the correlation coefficient.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an </a:t>
            </a:r>
            <a:r>
              <a:rPr lang="en"/>
              <a:t>example</a:t>
            </a:r>
            <a:r>
              <a:rPr lang="en"/>
              <a:t> of Warren Tower, when students are out of the campus, we are able to make a stronger reference between the psi and temperature.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for research building </a:t>
            </a:r>
            <a:r>
              <a:rPr lang="en"/>
              <a:t>like</a:t>
            </a:r>
            <a:r>
              <a:rPr lang="en"/>
              <a:t> Life Science, it seems very stable where it always indicating a strong positive relationship.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haven’t go deep down into analysis of each single building yet since the current map is just for a reference. After we finished the slide we realized there are some issue of the data and we need to preprocess a bit more to make it accurate. (I will talk about it at the end of the slide)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dc8f316eb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dc8f316eb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e7e8b0c3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e7e8b0c3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f499df36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f499df36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e7e8b0c3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e7e8b0c3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directly tell that in both cases, medical campus produce little waste.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f499df3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f499df3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1f499df36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1f499df3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dc8f316eb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1dc8f316eb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make some simple conclusion, it’s an early version for references since we need more work on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点 First, when we looking at the single location of each device, we can make some decent reference for more than half of the locations, given that if we set the threshold of Correlation Coefficient to at least +- 0.1.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dk1"/>
                </a:solidFill>
              </a:rPr>
              <a:t>点 </a:t>
            </a:r>
            <a:r>
              <a:rPr lang="en"/>
              <a:t>And depending on client’s needs, we can simply provide the result based on with or </a:t>
            </a:r>
            <a:r>
              <a:rPr lang="en"/>
              <a:t>without</a:t>
            </a:r>
            <a:r>
              <a:rPr lang="en"/>
              <a:t> breaks, as some locations seems to have different results due to the factor of holidays.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点 </a:t>
            </a:r>
            <a:r>
              <a:rPr lang="en"/>
              <a:t>More importantly, using the tonnage instead of psi values, we might have different results just like the research from Timur and Baicheng. I personally would also prefer using weight as the factor of waste generation instead of psi maybe just because weight is making more sense. But also, the data we have from weight is just a short time frame compared with psi values. So the conclusion from tonnage vs temperature could be limited.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f5df4725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1f5df4725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of the future steps we are going to take:</a:t>
            </a:r>
            <a:endParaRPr/>
          </a:p>
          <a:p>
            <a:pPr indent="0" lvl="0" marL="0" rtl="0" algn="l">
              <a:spcBef>
                <a:spcPts val="0"/>
              </a:spcBef>
              <a:spcAft>
                <a:spcPts val="0"/>
              </a:spcAft>
              <a:buNone/>
            </a:pPr>
            <a:r>
              <a:rPr lang="en"/>
              <a:t>First, we might want to look at the waste generation from different aspects, for example, instead of looking at psi values, can we take more other features like the weight of the waste in the device. Also we can combine the situation of device compaction frequency and psi values, and see if we can make the psi analysis more accurate.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we can take a look if we can see some patterns by looking at the waste generation as a whole, but not like the previous one where just simply overlap them. This time, we might want to sum up the total amount of waste generated each day at BU and to see if there is a strong relationship.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we can start to use some ML model to learn from the data and make some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for this one, which I mention before when I was demonstrating the relationship map, there needed to be some more precise calculation for the data. Let me show it by a graph. 点</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dc8f316eb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dc8f316eb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f5df4725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f5df4725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grab different devices’ graph for psi value vs. temperature. It’s interesting that we have found out most of the devices showing the psi value at a wave-like pattern. We didn’t think about it too much and we just simply plot them to the map. However, as we go deeper, we start to realize that it might due to the frequency of the trash being picked up, like bi-weekly or so.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It’s inaccurate by just </a:t>
            </a:r>
            <a:r>
              <a:rPr lang="en"/>
              <a:t>calculating </a:t>
            </a:r>
            <a:r>
              <a:rPr lang="en"/>
              <a:t>the accumulative values, we need to single out each day’s actual waste generation and do it again, and we are still working on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if we can gather more data from the tonnage or the weight of the trash being generated would help us provide the best result since the psi value is very unstable, and could be affected by many factors such as the material of the waste (metal vs plastic) and the state of the waste (solid vs liquid).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than that, this is what team 2 have right now. Thanks for watching 点</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1f5df4725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1f5df4725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dc8f316eb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1dc8f316eb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dc8f316e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dc8f316e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1dc8f316e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1dc8f316e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Zeqi: Now before we go through our team’s research, there is a very simple concept for you to understand - The CC.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 statistical measure that describes the degree of relationship between two variables.(For example the psi value and temperature) and the coefficients are ranged from +1 to -1.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If the correlation coefficient is positive, it means that there is a direct relationship between the two variables - as one increases, so does the other. If it is negative, it means that there is an inverse relationship - as one increases, the other decreases.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(Are there any question? Pretty Straight Forward?)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dc8f316eb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dc8f316eb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documents I was focusing on was those </a:t>
            </a:r>
            <a:r>
              <a:rPr lang="en"/>
              <a:t>hundreds of ‘reading device’ files. </a:t>
            </a:r>
            <a:endParaRPr/>
          </a:p>
          <a:p>
            <a:pPr indent="0" lvl="0" marL="0" rtl="0" algn="l">
              <a:spcBef>
                <a:spcPts val="0"/>
              </a:spcBef>
              <a:spcAft>
                <a:spcPts val="0"/>
              </a:spcAft>
              <a:buNone/>
            </a:pPr>
            <a:r>
              <a:rPr lang="en"/>
              <a:t>点：Unlike last time when I was overlapping all the devices together and find the CC (which is no conclusion), this time I will focus on each single devices.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dc8f316eb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1dc8f316e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点：Considering the factor of winter and summer breaks where school population may affect different results. I separated them into two packs of data set. One that includes all the date from the original data source, and the one that without winter and summer breaks. The dates of breaks are collected from our BU school calendar.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dc8f316eb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dc8f316eb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an example of the comparison of device 24363 before and after deleting the breaks. The graph shows the process of the </a:t>
            </a:r>
            <a:r>
              <a:rPr lang="en"/>
              <a:t>change</a:t>
            </a:r>
            <a:r>
              <a:rPr lang="en"/>
              <a:t> of psi values and temperatures between 2021 and 2022. Don’t worry about those strokes that’s just the program need to make continuation while drawing the graph. There are no values in these days and we won’t take in those dates when doing the calculation.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I was still using the strategy of calculating the correlation coefficients, but this time, I calculated every single one of the devices and plot them out. 点</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dc8f316e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dc8f316e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the coefficient graph for devices that include all the dates. The horizontal axis represents all 24 devices by their device number, and the vertical axis represents the relationship between temperature and psi values. (And yes, we assume the higher psi value, the more wastes it was collected at the device).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we have some devices that shows a bit more significant relationships. Although most of them are just around .3 or .4, still kind of weak, but at least we can make some references from them.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I have made some thresholds to separate the level of relationship. The warm color represents positive relationship. And the cold color represents negative relationship. You can remember in this way, this part means the warmer the temperature, the more wastes the device generates. And here, the colder the temperature, the more wastes the device generates.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for better reference, I set weak and strong thresholds for them. Simply shown in the graph, Those beyond ± 0.1 is weaker relationship, and these beyond ± 0.2 is stronger relationship. They can also be distinguished by lighter and darker colors. And those devices within ±0.1 will not be considered since we can’t make conclusion for them.</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cs-people.bu.edu/zw100107/CS506/device_map_including_breaks.html" TargetMode="External"/><Relationship Id="rId4" Type="http://schemas.openxmlformats.org/officeDocument/2006/relationships/image" Target="../media/image16.png"/><Relationship Id="rId11" Type="http://schemas.openxmlformats.org/officeDocument/2006/relationships/image" Target="../media/image4.png"/><Relationship Id="rId10" Type="http://schemas.openxmlformats.org/officeDocument/2006/relationships/image" Target="../media/image9.png"/><Relationship Id="rId9" Type="http://schemas.openxmlformats.org/officeDocument/2006/relationships/image" Target="../media/image12.png"/><Relationship Id="rId5" Type="http://schemas.openxmlformats.org/officeDocument/2006/relationships/hyperlink" Target="https://cs-people.bu.edu/zw100107/CS506/device_map_without_breaks.html" TargetMode="External"/><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7.jpg"/><Relationship Id="rId5"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3650" y="514863"/>
            <a:ext cx="713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460"/>
              <a:t>BU Sustainability: Understanding How Weather Impacts Waste</a:t>
            </a:r>
            <a:endParaRPr sz="4460"/>
          </a:p>
        </p:txBody>
      </p:sp>
      <p:sp>
        <p:nvSpPr>
          <p:cNvPr id="67" name="Google Shape;67;p13"/>
          <p:cNvSpPr txBox="1"/>
          <p:nvPr>
            <p:ph idx="1" type="subTitle"/>
          </p:nvPr>
        </p:nvSpPr>
        <p:spPr>
          <a:xfrm>
            <a:off x="624100" y="3008825"/>
            <a:ext cx="7673400" cy="792600"/>
          </a:xfrm>
          <a:prstGeom prst="rect">
            <a:avLst/>
          </a:prstGeom>
        </p:spPr>
        <p:txBody>
          <a:bodyPr anchorCtr="0" anchor="t" bIns="91425" lIns="91425" spcFirstLastPara="1" rIns="91425" wrap="square" tIns="91425">
            <a:noAutofit/>
          </a:bodyPr>
          <a:lstStyle/>
          <a:p>
            <a:pPr indent="0" lvl="0" marL="0" rtl="0" algn="ctr">
              <a:lnSpc>
                <a:spcPct val="60000"/>
              </a:lnSpc>
              <a:spcBef>
                <a:spcPts val="0"/>
              </a:spcBef>
              <a:spcAft>
                <a:spcPts val="0"/>
              </a:spcAft>
              <a:buSzPts val="688"/>
              <a:buNone/>
            </a:pPr>
            <a:r>
              <a:rPr lang="en" sz="1337"/>
              <a:t>Team 2</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rPr lang="en" sz="1337"/>
              <a:t> Zeqi Wang, Timur Zhunussove, Baicheng Fang, Akshad Ramnath</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t/>
            </a:r>
            <a:endParaRPr sz="1337"/>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22"/>
          <p:cNvGrpSpPr/>
          <p:nvPr/>
        </p:nvGrpSpPr>
        <p:grpSpPr>
          <a:xfrm>
            <a:off x="423800" y="1079525"/>
            <a:ext cx="7689350" cy="3471300"/>
            <a:chOff x="500000" y="1308125"/>
            <a:chExt cx="7689350" cy="3471300"/>
          </a:xfrm>
        </p:grpSpPr>
        <p:pic>
          <p:nvPicPr>
            <p:cNvPr id="152" name="Google Shape;152;p22"/>
            <p:cNvPicPr preferRelativeResize="0"/>
            <p:nvPr/>
          </p:nvPicPr>
          <p:blipFill rotWithShape="1">
            <a:blip r:embed="rId3">
              <a:alphaModFix/>
            </a:blip>
            <a:srcRect b="0" l="4376" r="8439" t="0"/>
            <a:stretch/>
          </p:blipFill>
          <p:spPr>
            <a:xfrm>
              <a:off x="500000" y="1308125"/>
              <a:ext cx="5280250" cy="2967825"/>
            </a:xfrm>
            <a:prstGeom prst="rect">
              <a:avLst/>
            </a:prstGeom>
            <a:noFill/>
            <a:ln cap="flat" cmpd="sng" w="9525">
              <a:solidFill>
                <a:srgbClr val="8F8F8F"/>
              </a:solidFill>
              <a:prstDash val="solid"/>
              <a:round/>
              <a:headEnd len="sm" w="sm" type="none"/>
              <a:tailEnd len="sm" w="sm" type="none"/>
            </a:ln>
          </p:spPr>
        </p:pic>
        <p:sp>
          <p:nvSpPr>
            <p:cNvPr id="153" name="Google Shape;153;p22"/>
            <p:cNvSpPr txBox="1"/>
            <p:nvPr/>
          </p:nvSpPr>
          <p:spPr>
            <a:xfrm>
              <a:off x="568225" y="4440725"/>
              <a:ext cx="506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(Assume the higher Psi Value, the more waste collected from the device)</a:t>
              </a:r>
              <a:endParaRPr sz="1000">
                <a:latin typeface="Open Sans"/>
                <a:ea typeface="Open Sans"/>
                <a:cs typeface="Open Sans"/>
                <a:sym typeface="Open Sans"/>
              </a:endParaRPr>
            </a:p>
          </p:txBody>
        </p:sp>
        <p:sp>
          <p:nvSpPr>
            <p:cNvPr id="154" name="Google Shape;154;p22"/>
            <p:cNvSpPr txBox="1"/>
            <p:nvPr/>
          </p:nvSpPr>
          <p:spPr>
            <a:xfrm>
              <a:off x="2943025" y="4148225"/>
              <a:ext cx="853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Open Sans"/>
                  <a:ea typeface="Open Sans"/>
                  <a:cs typeface="Open Sans"/>
                  <a:sym typeface="Open Sans"/>
                </a:rPr>
                <a:t>Device Number</a:t>
              </a:r>
              <a:endParaRPr sz="700">
                <a:latin typeface="Open Sans"/>
                <a:ea typeface="Open Sans"/>
                <a:cs typeface="Open Sans"/>
                <a:sym typeface="Open Sans"/>
              </a:endParaRPr>
            </a:p>
          </p:txBody>
        </p:sp>
        <p:sp>
          <p:nvSpPr>
            <p:cNvPr id="155" name="Google Shape;155;p22"/>
            <p:cNvSpPr/>
            <p:nvPr/>
          </p:nvSpPr>
          <p:spPr>
            <a:xfrm>
              <a:off x="5710175" y="2265975"/>
              <a:ext cx="133800" cy="5508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F8F8F"/>
                </a:solidFill>
              </a:endParaRPr>
            </a:p>
          </p:txBody>
        </p:sp>
        <p:sp>
          <p:nvSpPr>
            <p:cNvPr id="156" name="Google Shape;156;p22"/>
            <p:cNvSpPr txBox="1"/>
            <p:nvPr/>
          </p:nvSpPr>
          <p:spPr>
            <a:xfrm>
              <a:off x="5833750" y="233602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Too weak to make reference</a:t>
              </a:r>
              <a:endParaRPr sz="1100">
                <a:latin typeface="Open Sans"/>
                <a:ea typeface="Open Sans"/>
                <a:cs typeface="Open Sans"/>
                <a:sym typeface="Open Sans"/>
              </a:endParaRPr>
            </a:p>
          </p:txBody>
        </p:sp>
        <p:sp>
          <p:nvSpPr>
            <p:cNvPr id="157" name="Google Shape;157;p22"/>
            <p:cNvSpPr/>
            <p:nvPr/>
          </p:nvSpPr>
          <p:spPr>
            <a:xfrm>
              <a:off x="5720525" y="1998675"/>
              <a:ext cx="113100" cy="267300"/>
            </a:xfrm>
            <a:prstGeom prst="rightBrace">
              <a:avLst>
                <a:gd fmla="val 50000" name="adj1"/>
                <a:gd fmla="val 50000" name="adj2"/>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4CCCC"/>
                </a:solidFill>
              </a:endParaRPr>
            </a:p>
          </p:txBody>
        </p:sp>
        <p:sp>
          <p:nvSpPr>
            <p:cNvPr id="158" name="Google Shape;158;p22"/>
            <p:cNvSpPr txBox="1"/>
            <p:nvPr/>
          </p:nvSpPr>
          <p:spPr>
            <a:xfrm>
              <a:off x="5833750" y="199867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A9999"/>
                  </a:solidFill>
                  <a:latin typeface="Open Sans"/>
                  <a:ea typeface="Open Sans"/>
                  <a:cs typeface="Open Sans"/>
                  <a:sym typeface="Open Sans"/>
                </a:rPr>
                <a:t>Weaker positive relationship</a:t>
              </a:r>
              <a:endParaRPr sz="1100">
                <a:solidFill>
                  <a:srgbClr val="EA9999"/>
                </a:solidFill>
                <a:latin typeface="Open Sans"/>
                <a:ea typeface="Open Sans"/>
                <a:cs typeface="Open Sans"/>
                <a:sym typeface="Open Sans"/>
              </a:endParaRPr>
            </a:p>
          </p:txBody>
        </p:sp>
        <p:sp>
          <p:nvSpPr>
            <p:cNvPr id="159" name="Google Shape;159;p22"/>
            <p:cNvSpPr/>
            <p:nvPr/>
          </p:nvSpPr>
          <p:spPr>
            <a:xfrm>
              <a:off x="5710250" y="1659200"/>
              <a:ext cx="113100" cy="338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nvSpPr>
          <p:spPr>
            <a:xfrm>
              <a:off x="5833750" y="165155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Open Sans"/>
                  <a:ea typeface="Open Sans"/>
                  <a:cs typeface="Open Sans"/>
                  <a:sym typeface="Open Sans"/>
                </a:rPr>
                <a:t>Stronger positive relationship</a:t>
              </a:r>
              <a:endParaRPr sz="1100">
                <a:solidFill>
                  <a:srgbClr val="FF0000"/>
                </a:solidFill>
                <a:latin typeface="Open Sans"/>
                <a:ea typeface="Open Sans"/>
                <a:cs typeface="Open Sans"/>
                <a:sym typeface="Open Sans"/>
              </a:endParaRPr>
            </a:p>
          </p:txBody>
        </p:sp>
        <p:sp>
          <p:nvSpPr>
            <p:cNvPr id="161" name="Google Shape;161;p22"/>
            <p:cNvSpPr/>
            <p:nvPr/>
          </p:nvSpPr>
          <p:spPr>
            <a:xfrm>
              <a:off x="5741100" y="2836100"/>
              <a:ext cx="61800" cy="298200"/>
            </a:xfrm>
            <a:prstGeom prst="rightBrace">
              <a:avLst>
                <a:gd fmla="val 50000" name="adj1"/>
                <a:gd fmla="val 50000" name="adj2"/>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txBox="1"/>
            <p:nvPr/>
          </p:nvSpPr>
          <p:spPr>
            <a:xfrm>
              <a:off x="5833750" y="273200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FC5E8"/>
                  </a:solidFill>
                  <a:latin typeface="Open Sans"/>
                  <a:ea typeface="Open Sans"/>
                  <a:cs typeface="Open Sans"/>
                  <a:sym typeface="Open Sans"/>
                </a:rPr>
                <a:t>Weaker negative relationship</a:t>
              </a:r>
              <a:endParaRPr sz="1100">
                <a:solidFill>
                  <a:srgbClr val="9FC5E8"/>
                </a:solidFill>
                <a:latin typeface="Open Sans"/>
                <a:ea typeface="Open Sans"/>
                <a:cs typeface="Open Sans"/>
                <a:sym typeface="Open Sans"/>
              </a:endParaRPr>
            </a:p>
          </p:txBody>
        </p:sp>
        <p:sp>
          <p:nvSpPr>
            <p:cNvPr id="163" name="Google Shape;163;p22"/>
            <p:cNvSpPr/>
            <p:nvPr/>
          </p:nvSpPr>
          <p:spPr>
            <a:xfrm>
              <a:off x="5741100" y="3132200"/>
              <a:ext cx="61800" cy="772800"/>
            </a:xfrm>
            <a:prstGeom prst="rightBrace">
              <a:avLst>
                <a:gd fmla="val 50000" name="adj1"/>
                <a:gd fmla="val 50000" name="adj2"/>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nvSpPr>
          <p:spPr>
            <a:xfrm>
              <a:off x="5833750" y="3341600"/>
              <a:ext cx="235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Open Sans"/>
                  <a:ea typeface="Open Sans"/>
                  <a:cs typeface="Open Sans"/>
                  <a:sym typeface="Open Sans"/>
                </a:rPr>
                <a:t>Stronger negative relationship</a:t>
              </a:r>
              <a:endParaRPr sz="1100">
                <a:solidFill>
                  <a:srgbClr val="0000FF"/>
                </a:solidFill>
                <a:latin typeface="Open Sans"/>
                <a:ea typeface="Open Sans"/>
                <a:cs typeface="Open Sans"/>
                <a:sym typeface="Open Sans"/>
              </a:endParaRPr>
            </a:p>
          </p:txBody>
        </p:sp>
      </p:grpSp>
      <p:sp>
        <p:nvSpPr>
          <p:cNvPr id="165" name="Google Shape;165;p22"/>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3">
            <a:hlinkClick r:id="rId3"/>
          </p:cNvPr>
          <p:cNvPicPr preferRelativeResize="0"/>
          <p:nvPr/>
        </p:nvPicPr>
        <p:blipFill rotWithShape="1">
          <a:blip r:embed="rId4">
            <a:alphaModFix/>
          </a:blip>
          <a:srcRect b="0" l="0" r="0" t="11808"/>
          <a:stretch/>
        </p:blipFill>
        <p:spPr>
          <a:xfrm>
            <a:off x="311700" y="1223175"/>
            <a:ext cx="4033848" cy="2299924"/>
          </a:xfrm>
          <a:prstGeom prst="rect">
            <a:avLst/>
          </a:prstGeom>
          <a:noFill/>
          <a:ln>
            <a:noFill/>
          </a:ln>
        </p:spPr>
      </p:pic>
      <p:sp>
        <p:nvSpPr>
          <p:cNvPr id="171" name="Google Shape;171;p23"/>
          <p:cNvSpPr txBox="1"/>
          <p:nvPr/>
        </p:nvSpPr>
        <p:spPr>
          <a:xfrm>
            <a:off x="725125" y="801325"/>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Relationship Map (including breaks)</a:t>
            </a:r>
            <a:endParaRPr>
              <a:latin typeface="Open Sans"/>
              <a:ea typeface="Open Sans"/>
              <a:cs typeface="Open Sans"/>
              <a:sym typeface="Open Sans"/>
            </a:endParaRPr>
          </a:p>
        </p:txBody>
      </p:sp>
      <p:pic>
        <p:nvPicPr>
          <p:cNvPr id="172" name="Google Shape;172;p23">
            <a:hlinkClick r:id="rId5"/>
          </p:cNvPr>
          <p:cNvPicPr preferRelativeResize="0"/>
          <p:nvPr/>
        </p:nvPicPr>
        <p:blipFill rotWithShape="1">
          <a:blip r:embed="rId6">
            <a:alphaModFix/>
          </a:blip>
          <a:srcRect b="0" l="0" r="0" t="11816"/>
          <a:stretch/>
        </p:blipFill>
        <p:spPr>
          <a:xfrm>
            <a:off x="4798075" y="1223175"/>
            <a:ext cx="4034227" cy="2299924"/>
          </a:xfrm>
          <a:prstGeom prst="rect">
            <a:avLst/>
          </a:prstGeom>
          <a:noFill/>
          <a:ln>
            <a:noFill/>
          </a:ln>
        </p:spPr>
      </p:pic>
      <p:sp>
        <p:nvSpPr>
          <p:cNvPr id="173" name="Google Shape;173;p23"/>
          <p:cNvSpPr txBox="1"/>
          <p:nvPr/>
        </p:nvSpPr>
        <p:spPr>
          <a:xfrm>
            <a:off x="5146577" y="779675"/>
            <a:ext cx="333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Relationship Map (without breaks)</a:t>
            </a:r>
            <a:endParaRPr>
              <a:latin typeface="Open Sans"/>
              <a:ea typeface="Open Sans"/>
              <a:cs typeface="Open Sans"/>
              <a:sym typeface="Open Sans"/>
            </a:endParaRPr>
          </a:p>
        </p:txBody>
      </p:sp>
      <p:pic>
        <p:nvPicPr>
          <p:cNvPr id="174" name="Google Shape;174;p23"/>
          <p:cNvPicPr preferRelativeResize="0"/>
          <p:nvPr/>
        </p:nvPicPr>
        <p:blipFill rotWithShape="1">
          <a:blip r:embed="rId7">
            <a:alphaModFix/>
          </a:blip>
          <a:srcRect b="0" l="0" r="6524" t="0"/>
          <a:stretch/>
        </p:blipFill>
        <p:spPr>
          <a:xfrm>
            <a:off x="2188125" y="4052988"/>
            <a:ext cx="757225" cy="697900"/>
          </a:xfrm>
          <a:prstGeom prst="rect">
            <a:avLst/>
          </a:prstGeom>
          <a:noFill/>
          <a:ln>
            <a:noFill/>
          </a:ln>
        </p:spPr>
      </p:pic>
      <p:pic>
        <p:nvPicPr>
          <p:cNvPr id="175" name="Google Shape;175;p23"/>
          <p:cNvPicPr preferRelativeResize="0"/>
          <p:nvPr/>
        </p:nvPicPr>
        <p:blipFill>
          <a:blip r:embed="rId8">
            <a:alphaModFix/>
          </a:blip>
          <a:stretch>
            <a:fillRect/>
          </a:stretch>
        </p:blipFill>
        <p:spPr>
          <a:xfrm>
            <a:off x="3815500" y="3996900"/>
            <a:ext cx="810075" cy="810075"/>
          </a:xfrm>
          <a:prstGeom prst="rect">
            <a:avLst/>
          </a:prstGeom>
          <a:noFill/>
          <a:ln>
            <a:noFill/>
          </a:ln>
        </p:spPr>
      </p:pic>
      <p:pic>
        <p:nvPicPr>
          <p:cNvPr id="176" name="Google Shape;176;p23"/>
          <p:cNvPicPr preferRelativeResize="0"/>
          <p:nvPr/>
        </p:nvPicPr>
        <p:blipFill>
          <a:blip r:embed="rId9">
            <a:alphaModFix/>
          </a:blip>
          <a:stretch>
            <a:fillRect/>
          </a:stretch>
        </p:blipFill>
        <p:spPr>
          <a:xfrm>
            <a:off x="5495725" y="3980836"/>
            <a:ext cx="757227" cy="770050"/>
          </a:xfrm>
          <a:prstGeom prst="rect">
            <a:avLst/>
          </a:prstGeom>
          <a:noFill/>
          <a:ln>
            <a:noFill/>
          </a:ln>
        </p:spPr>
      </p:pic>
      <p:pic>
        <p:nvPicPr>
          <p:cNvPr id="177" name="Google Shape;177;p23"/>
          <p:cNvPicPr preferRelativeResize="0"/>
          <p:nvPr/>
        </p:nvPicPr>
        <p:blipFill>
          <a:blip r:embed="rId10">
            <a:alphaModFix/>
          </a:blip>
          <a:stretch>
            <a:fillRect/>
          </a:stretch>
        </p:blipFill>
        <p:spPr>
          <a:xfrm>
            <a:off x="7123100" y="4040824"/>
            <a:ext cx="757225" cy="722276"/>
          </a:xfrm>
          <a:prstGeom prst="rect">
            <a:avLst/>
          </a:prstGeom>
          <a:noFill/>
          <a:ln>
            <a:noFill/>
          </a:ln>
        </p:spPr>
      </p:pic>
      <p:pic>
        <p:nvPicPr>
          <p:cNvPr id="178" name="Google Shape;178;p23"/>
          <p:cNvPicPr preferRelativeResize="0"/>
          <p:nvPr/>
        </p:nvPicPr>
        <p:blipFill>
          <a:blip r:embed="rId11">
            <a:alphaModFix/>
          </a:blip>
          <a:stretch>
            <a:fillRect/>
          </a:stretch>
        </p:blipFill>
        <p:spPr>
          <a:xfrm>
            <a:off x="473700" y="4040200"/>
            <a:ext cx="810081" cy="707400"/>
          </a:xfrm>
          <a:prstGeom prst="rect">
            <a:avLst/>
          </a:prstGeom>
          <a:noFill/>
          <a:ln>
            <a:noFill/>
          </a:ln>
        </p:spPr>
      </p:pic>
      <p:sp>
        <p:nvSpPr>
          <p:cNvPr id="179" name="Google Shape;179;p23"/>
          <p:cNvSpPr txBox="1"/>
          <p:nvPr/>
        </p:nvSpPr>
        <p:spPr>
          <a:xfrm>
            <a:off x="1330950" y="4101400"/>
            <a:ext cx="81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0000"/>
                </a:solidFill>
                <a:latin typeface="Open Sans"/>
                <a:ea typeface="Open Sans"/>
                <a:cs typeface="Open Sans"/>
                <a:sym typeface="Open Sans"/>
              </a:rPr>
              <a:t>Strong </a:t>
            </a:r>
            <a:br>
              <a:rPr lang="en" sz="1300">
                <a:solidFill>
                  <a:srgbClr val="FF0000"/>
                </a:solidFill>
                <a:latin typeface="Open Sans"/>
                <a:ea typeface="Open Sans"/>
                <a:cs typeface="Open Sans"/>
                <a:sym typeface="Open Sans"/>
              </a:rPr>
            </a:br>
            <a:r>
              <a:rPr lang="en" sz="1300">
                <a:solidFill>
                  <a:srgbClr val="FF0000"/>
                </a:solidFill>
                <a:latin typeface="Open Sans"/>
                <a:ea typeface="Open Sans"/>
                <a:cs typeface="Open Sans"/>
                <a:sym typeface="Open Sans"/>
              </a:rPr>
              <a:t>Positive</a:t>
            </a:r>
            <a:endParaRPr sz="1300">
              <a:solidFill>
                <a:srgbClr val="FF0000"/>
              </a:solidFill>
              <a:latin typeface="Open Sans"/>
              <a:ea typeface="Open Sans"/>
              <a:cs typeface="Open Sans"/>
              <a:sym typeface="Open Sans"/>
            </a:endParaRPr>
          </a:p>
        </p:txBody>
      </p:sp>
      <p:sp>
        <p:nvSpPr>
          <p:cNvPr id="180" name="Google Shape;180;p23"/>
          <p:cNvSpPr txBox="1"/>
          <p:nvPr/>
        </p:nvSpPr>
        <p:spPr>
          <a:xfrm>
            <a:off x="2945350" y="4109438"/>
            <a:ext cx="81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6A69"/>
                </a:solidFill>
                <a:latin typeface="Open Sans"/>
                <a:ea typeface="Open Sans"/>
                <a:cs typeface="Open Sans"/>
                <a:sym typeface="Open Sans"/>
              </a:rPr>
              <a:t>Weak</a:t>
            </a:r>
            <a:r>
              <a:rPr lang="en" sz="1300">
                <a:solidFill>
                  <a:srgbClr val="FF6A69"/>
                </a:solidFill>
                <a:latin typeface="Open Sans"/>
                <a:ea typeface="Open Sans"/>
                <a:cs typeface="Open Sans"/>
                <a:sym typeface="Open Sans"/>
              </a:rPr>
              <a:t> </a:t>
            </a:r>
            <a:br>
              <a:rPr lang="en" sz="1300">
                <a:solidFill>
                  <a:srgbClr val="FF6A69"/>
                </a:solidFill>
                <a:latin typeface="Open Sans"/>
                <a:ea typeface="Open Sans"/>
                <a:cs typeface="Open Sans"/>
                <a:sym typeface="Open Sans"/>
              </a:rPr>
            </a:br>
            <a:r>
              <a:rPr lang="en" sz="1300">
                <a:solidFill>
                  <a:srgbClr val="FF6A69"/>
                </a:solidFill>
                <a:latin typeface="Open Sans"/>
                <a:ea typeface="Open Sans"/>
                <a:cs typeface="Open Sans"/>
                <a:sym typeface="Open Sans"/>
              </a:rPr>
              <a:t>Positive</a:t>
            </a:r>
            <a:endParaRPr sz="1300">
              <a:solidFill>
                <a:srgbClr val="FF6A69"/>
              </a:solidFill>
              <a:latin typeface="Open Sans"/>
              <a:ea typeface="Open Sans"/>
              <a:cs typeface="Open Sans"/>
              <a:sym typeface="Open Sans"/>
            </a:endParaRPr>
          </a:p>
        </p:txBody>
      </p:sp>
      <p:sp>
        <p:nvSpPr>
          <p:cNvPr id="181" name="Google Shape;181;p23"/>
          <p:cNvSpPr txBox="1"/>
          <p:nvPr/>
        </p:nvSpPr>
        <p:spPr>
          <a:xfrm>
            <a:off x="4625575" y="4109438"/>
            <a:ext cx="903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37A9DC"/>
                </a:solidFill>
                <a:latin typeface="Open Sans"/>
                <a:ea typeface="Open Sans"/>
                <a:cs typeface="Open Sans"/>
                <a:sym typeface="Open Sans"/>
              </a:rPr>
              <a:t>Strong</a:t>
            </a:r>
            <a:endParaRPr sz="1300">
              <a:solidFill>
                <a:srgbClr val="37A9DC"/>
              </a:solidFill>
              <a:latin typeface="Open Sans"/>
              <a:ea typeface="Open Sans"/>
              <a:cs typeface="Open Sans"/>
              <a:sym typeface="Open Sans"/>
            </a:endParaRPr>
          </a:p>
          <a:p>
            <a:pPr indent="0" lvl="0" marL="0" rtl="0" algn="ctr">
              <a:spcBef>
                <a:spcPts val="0"/>
              </a:spcBef>
              <a:spcAft>
                <a:spcPts val="0"/>
              </a:spcAft>
              <a:buNone/>
            </a:pPr>
            <a:r>
              <a:rPr lang="en" sz="1300">
                <a:solidFill>
                  <a:srgbClr val="37A9DC"/>
                </a:solidFill>
                <a:latin typeface="Open Sans"/>
                <a:ea typeface="Open Sans"/>
                <a:cs typeface="Open Sans"/>
                <a:sym typeface="Open Sans"/>
              </a:rPr>
              <a:t>Negative</a:t>
            </a:r>
            <a:endParaRPr sz="1300">
              <a:solidFill>
                <a:srgbClr val="37A9DC"/>
              </a:solidFill>
              <a:latin typeface="Open Sans"/>
              <a:ea typeface="Open Sans"/>
              <a:cs typeface="Open Sans"/>
              <a:sym typeface="Open Sans"/>
            </a:endParaRPr>
          </a:p>
        </p:txBody>
      </p:sp>
      <p:sp>
        <p:nvSpPr>
          <p:cNvPr id="182" name="Google Shape;182;p23"/>
          <p:cNvSpPr txBox="1"/>
          <p:nvPr/>
        </p:nvSpPr>
        <p:spPr>
          <a:xfrm>
            <a:off x="6225775" y="4109438"/>
            <a:ext cx="903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89DBFF"/>
                </a:solidFill>
                <a:latin typeface="Open Sans"/>
                <a:ea typeface="Open Sans"/>
                <a:cs typeface="Open Sans"/>
                <a:sym typeface="Open Sans"/>
              </a:rPr>
              <a:t>Weak</a:t>
            </a:r>
            <a:endParaRPr sz="1300">
              <a:solidFill>
                <a:srgbClr val="89DBFF"/>
              </a:solidFill>
              <a:latin typeface="Open Sans"/>
              <a:ea typeface="Open Sans"/>
              <a:cs typeface="Open Sans"/>
              <a:sym typeface="Open Sans"/>
            </a:endParaRPr>
          </a:p>
          <a:p>
            <a:pPr indent="0" lvl="0" marL="0" rtl="0" algn="ctr">
              <a:spcBef>
                <a:spcPts val="0"/>
              </a:spcBef>
              <a:spcAft>
                <a:spcPts val="0"/>
              </a:spcAft>
              <a:buNone/>
            </a:pPr>
            <a:r>
              <a:rPr lang="en" sz="1300">
                <a:solidFill>
                  <a:srgbClr val="89DBFF"/>
                </a:solidFill>
                <a:latin typeface="Open Sans"/>
                <a:ea typeface="Open Sans"/>
                <a:cs typeface="Open Sans"/>
                <a:sym typeface="Open Sans"/>
              </a:rPr>
              <a:t>Negative</a:t>
            </a:r>
            <a:endParaRPr sz="1300">
              <a:solidFill>
                <a:srgbClr val="89DBFF"/>
              </a:solidFill>
              <a:latin typeface="Open Sans"/>
              <a:ea typeface="Open Sans"/>
              <a:cs typeface="Open Sans"/>
              <a:sym typeface="Open Sans"/>
            </a:endParaRPr>
          </a:p>
        </p:txBody>
      </p:sp>
      <p:sp>
        <p:nvSpPr>
          <p:cNvPr id="183" name="Google Shape;183;p23"/>
          <p:cNvSpPr txBox="1"/>
          <p:nvPr/>
        </p:nvSpPr>
        <p:spPr>
          <a:xfrm>
            <a:off x="7880325" y="4009400"/>
            <a:ext cx="903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565656"/>
                </a:solidFill>
                <a:latin typeface="Open Sans"/>
                <a:ea typeface="Open Sans"/>
                <a:cs typeface="Open Sans"/>
                <a:sym typeface="Open Sans"/>
              </a:rPr>
              <a:t>Almost</a:t>
            </a:r>
            <a:endParaRPr sz="1300">
              <a:solidFill>
                <a:srgbClr val="565656"/>
              </a:solidFill>
              <a:latin typeface="Open Sans"/>
              <a:ea typeface="Open Sans"/>
              <a:cs typeface="Open Sans"/>
              <a:sym typeface="Open Sans"/>
            </a:endParaRPr>
          </a:p>
          <a:p>
            <a:pPr indent="0" lvl="0" marL="0" rtl="0" algn="ctr">
              <a:spcBef>
                <a:spcPts val="0"/>
              </a:spcBef>
              <a:spcAft>
                <a:spcPts val="0"/>
              </a:spcAft>
              <a:buNone/>
            </a:pPr>
            <a:r>
              <a:rPr lang="en" sz="1300">
                <a:solidFill>
                  <a:srgbClr val="565656"/>
                </a:solidFill>
                <a:latin typeface="Open Sans"/>
                <a:ea typeface="Open Sans"/>
                <a:cs typeface="Open Sans"/>
                <a:sym typeface="Open Sans"/>
              </a:rPr>
              <a:t>No</a:t>
            </a:r>
            <a:endParaRPr sz="1300">
              <a:solidFill>
                <a:srgbClr val="565656"/>
              </a:solidFill>
              <a:latin typeface="Open Sans"/>
              <a:ea typeface="Open Sans"/>
              <a:cs typeface="Open Sans"/>
              <a:sym typeface="Open Sans"/>
            </a:endParaRPr>
          </a:p>
          <a:p>
            <a:pPr indent="0" lvl="0" marL="0" rtl="0" algn="ctr">
              <a:spcBef>
                <a:spcPts val="0"/>
              </a:spcBef>
              <a:spcAft>
                <a:spcPts val="0"/>
              </a:spcAft>
              <a:buNone/>
            </a:pPr>
            <a:r>
              <a:rPr lang="en" sz="1300">
                <a:solidFill>
                  <a:srgbClr val="565656"/>
                </a:solidFill>
                <a:latin typeface="Open Sans"/>
                <a:ea typeface="Open Sans"/>
                <a:cs typeface="Open Sans"/>
                <a:sym typeface="Open Sans"/>
              </a:rPr>
              <a:t>Relation</a:t>
            </a:r>
            <a:endParaRPr sz="1300">
              <a:solidFill>
                <a:srgbClr val="565656"/>
              </a:solidFill>
              <a:latin typeface="Open Sans"/>
              <a:ea typeface="Open Sans"/>
              <a:cs typeface="Open Sans"/>
              <a:sym typeface="Open Sans"/>
            </a:endParaRPr>
          </a:p>
        </p:txBody>
      </p:sp>
      <p:sp>
        <p:nvSpPr>
          <p:cNvPr id="184" name="Google Shape;184;p23"/>
          <p:cNvSpPr txBox="1"/>
          <p:nvPr/>
        </p:nvSpPr>
        <p:spPr>
          <a:xfrm>
            <a:off x="828175" y="3523100"/>
            <a:ext cx="300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Open Sans"/>
                <a:ea typeface="Open Sans"/>
                <a:cs typeface="Open Sans"/>
                <a:sym typeface="Open Sans"/>
              </a:rPr>
              <a:t>(click for more details)</a:t>
            </a:r>
            <a:endParaRPr sz="800">
              <a:latin typeface="Open Sans"/>
              <a:ea typeface="Open Sans"/>
              <a:cs typeface="Open Sans"/>
              <a:sym typeface="Open Sans"/>
            </a:endParaRPr>
          </a:p>
        </p:txBody>
      </p:sp>
      <p:sp>
        <p:nvSpPr>
          <p:cNvPr id="185" name="Google Shape;185;p23"/>
          <p:cNvSpPr txBox="1"/>
          <p:nvPr/>
        </p:nvSpPr>
        <p:spPr>
          <a:xfrm>
            <a:off x="5314738" y="3523100"/>
            <a:ext cx="300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Open Sans"/>
                <a:ea typeface="Open Sans"/>
                <a:cs typeface="Open Sans"/>
                <a:sym typeface="Open Sans"/>
              </a:rPr>
              <a:t>(click for more details)</a:t>
            </a:r>
            <a:endParaRPr sz="800">
              <a:latin typeface="Open Sans"/>
              <a:ea typeface="Open Sans"/>
              <a:cs typeface="Open Sans"/>
              <a:sym typeface="Open Sans"/>
            </a:endParaRPr>
          </a:p>
        </p:txBody>
      </p:sp>
      <p:sp>
        <p:nvSpPr>
          <p:cNvPr id="186" name="Google Shape;186;p23"/>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Assumptions and limitations</a:t>
            </a:r>
            <a:endParaRPr/>
          </a:p>
        </p:txBody>
      </p:sp>
      <p:pic>
        <p:nvPicPr>
          <p:cNvPr id="192" name="Google Shape;192;p24"/>
          <p:cNvPicPr preferRelativeResize="0"/>
          <p:nvPr/>
        </p:nvPicPr>
        <p:blipFill>
          <a:blip r:embed="rId3">
            <a:alphaModFix/>
          </a:blip>
          <a:stretch>
            <a:fillRect/>
          </a:stretch>
        </p:blipFill>
        <p:spPr>
          <a:xfrm>
            <a:off x="311700" y="2827525"/>
            <a:ext cx="5670126" cy="1557000"/>
          </a:xfrm>
          <a:prstGeom prst="rect">
            <a:avLst/>
          </a:prstGeom>
          <a:noFill/>
          <a:ln>
            <a:noFill/>
          </a:ln>
        </p:spPr>
      </p:pic>
      <p:pic>
        <p:nvPicPr>
          <p:cNvPr id="193" name="Google Shape;193;p24"/>
          <p:cNvPicPr preferRelativeResize="0"/>
          <p:nvPr/>
        </p:nvPicPr>
        <p:blipFill>
          <a:blip r:embed="rId4">
            <a:alphaModFix/>
          </a:blip>
          <a:stretch>
            <a:fillRect/>
          </a:stretch>
        </p:blipFill>
        <p:spPr>
          <a:xfrm>
            <a:off x="311700" y="1266325"/>
            <a:ext cx="5670126" cy="1509200"/>
          </a:xfrm>
          <a:prstGeom prst="rect">
            <a:avLst/>
          </a:prstGeom>
          <a:noFill/>
          <a:ln>
            <a:noFill/>
          </a:ln>
        </p:spPr>
      </p:pic>
      <p:sp>
        <p:nvSpPr>
          <p:cNvPr id="194" name="Google Shape;194;p24"/>
          <p:cNvSpPr txBox="1"/>
          <p:nvPr/>
        </p:nvSpPr>
        <p:spPr>
          <a:xfrm>
            <a:off x="6358950" y="1611450"/>
            <a:ext cx="2139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Temperature from different devices are close within </a:t>
            </a:r>
            <a:r>
              <a:rPr lang="en" sz="1100">
                <a:latin typeface="Open Sans"/>
                <a:ea typeface="Open Sans"/>
                <a:cs typeface="Open Sans"/>
                <a:sym typeface="Open Sans"/>
              </a:rPr>
              <a:t>slight</a:t>
            </a:r>
            <a:r>
              <a:rPr lang="en" sz="1100">
                <a:latin typeface="Open Sans"/>
                <a:ea typeface="Open Sans"/>
                <a:cs typeface="Open Sans"/>
                <a:sym typeface="Open Sans"/>
              </a:rPr>
              <a:t> margin</a:t>
            </a:r>
            <a:endParaRPr sz="1100">
              <a:latin typeface="Open Sans"/>
              <a:ea typeface="Open Sans"/>
              <a:cs typeface="Open Sans"/>
              <a:sym typeface="Open Sans"/>
            </a:endParaRPr>
          </a:p>
        </p:txBody>
      </p:sp>
      <p:sp>
        <p:nvSpPr>
          <p:cNvPr id="195" name="Google Shape;195;p24"/>
          <p:cNvSpPr txBox="1"/>
          <p:nvPr/>
        </p:nvSpPr>
        <p:spPr>
          <a:xfrm>
            <a:off x="6358950" y="325395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Averaged daily temperature</a:t>
            </a:r>
            <a:endParaRPr sz="11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311700" y="140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a:t>
            </a:r>
            <a:r>
              <a:rPr lang="en"/>
              <a:t>analysis</a:t>
            </a:r>
            <a:r>
              <a:rPr lang="en"/>
              <a:t> of most grossing locations</a:t>
            </a:r>
            <a:endParaRPr/>
          </a:p>
        </p:txBody>
      </p:sp>
      <p:pic>
        <p:nvPicPr>
          <p:cNvPr id="201" name="Google Shape;201;p25"/>
          <p:cNvPicPr preferRelativeResize="0"/>
          <p:nvPr/>
        </p:nvPicPr>
        <p:blipFill>
          <a:blip r:embed="rId3">
            <a:alphaModFix/>
          </a:blip>
          <a:stretch>
            <a:fillRect/>
          </a:stretch>
        </p:blipFill>
        <p:spPr>
          <a:xfrm>
            <a:off x="116500" y="722675"/>
            <a:ext cx="5230426" cy="1392175"/>
          </a:xfrm>
          <a:prstGeom prst="rect">
            <a:avLst/>
          </a:prstGeom>
          <a:noFill/>
          <a:ln>
            <a:noFill/>
          </a:ln>
        </p:spPr>
      </p:pic>
      <p:pic>
        <p:nvPicPr>
          <p:cNvPr id="202" name="Google Shape;202;p25"/>
          <p:cNvPicPr preferRelativeResize="0"/>
          <p:nvPr/>
        </p:nvPicPr>
        <p:blipFill>
          <a:blip r:embed="rId4">
            <a:alphaModFix/>
          </a:blip>
          <a:stretch>
            <a:fillRect/>
          </a:stretch>
        </p:blipFill>
        <p:spPr>
          <a:xfrm>
            <a:off x="116500" y="2131625"/>
            <a:ext cx="5230422" cy="1392175"/>
          </a:xfrm>
          <a:prstGeom prst="rect">
            <a:avLst/>
          </a:prstGeom>
          <a:noFill/>
          <a:ln>
            <a:noFill/>
          </a:ln>
        </p:spPr>
      </p:pic>
      <p:sp>
        <p:nvSpPr>
          <p:cNvPr id="203" name="Google Shape;203;p25"/>
          <p:cNvSpPr txBox="1"/>
          <p:nvPr/>
        </p:nvSpPr>
        <p:spPr>
          <a:xfrm>
            <a:off x="2131075" y="2169300"/>
            <a:ext cx="15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Correlation coefficient: </a:t>
            </a:r>
            <a:r>
              <a:rPr b="1" lang="en" sz="1000"/>
              <a:t>-0.17200522527145373</a:t>
            </a:r>
            <a:endParaRPr b="1" sz="1000"/>
          </a:p>
        </p:txBody>
      </p:sp>
      <p:pic>
        <p:nvPicPr>
          <p:cNvPr id="204" name="Google Shape;204;p25"/>
          <p:cNvPicPr preferRelativeResize="0"/>
          <p:nvPr/>
        </p:nvPicPr>
        <p:blipFill>
          <a:blip r:embed="rId5">
            <a:alphaModFix/>
          </a:blip>
          <a:stretch>
            <a:fillRect/>
          </a:stretch>
        </p:blipFill>
        <p:spPr>
          <a:xfrm>
            <a:off x="103325" y="3568025"/>
            <a:ext cx="5230426" cy="1392175"/>
          </a:xfrm>
          <a:prstGeom prst="rect">
            <a:avLst/>
          </a:prstGeom>
          <a:noFill/>
          <a:ln>
            <a:noFill/>
          </a:ln>
        </p:spPr>
      </p:pic>
      <p:sp>
        <p:nvSpPr>
          <p:cNvPr id="205" name="Google Shape;205;p25"/>
          <p:cNvSpPr txBox="1"/>
          <p:nvPr/>
        </p:nvSpPr>
        <p:spPr>
          <a:xfrm>
            <a:off x="2131075" y="3617625"/>
            <a:ext cx="15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Correlation coefficient: </a:t>
            </a:r>
            <a:r>
              <a:rPr b="1" lang="en" sz="1000"/>
              <a:t>0.03485458343604092</a:t>
            </a:r>
            <a:endParaRPr b="1" sz="1000"/>
          </a:p>
        </p:txBody>
      </p:sp>
      <p:sp>
        <p:nvSpPr>
          <p:cNvPr id="206" name="Google Shape;206;p25"/>
          <p:cNvSpPr txBox="1"/>
          <p:nvPr/>
        </p:nvSpPr>
        <p:spPr>
          <a:xfrm>
            <a:off x="2131075" y="770575"/>
            <a:ext cx="15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Correlation coefficient: </a:t>
            </a:r>
            <a:r>
              <a:rPr b="1" lang="en" sz="1000"/>
              <a:t>0.11893668357161091</a:t>
            </a:r>
            <a:endParaRPr b="1" sz="1000"/>
          </a:p>
        </p:txBody>
      </p:sp>
      <p:sp>
        <p:nvSpPr>
          <p:cNvPr id="207" name="Google Shape;207;p25"/>
          <p:cNvSpPr txBox="1"/>
          <p:nvPr/>
        </p:nvSpPr>
        <p:spPr>
          <a:xfrm>
            <a:off x="5906525" y="2048400"/>
            <a:ext cx="261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According to our findings there is very weak correlation between the average daily weather and the weight of produced trash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p:txBody>
      </p:sp>
      <p:sp>
        <p:nvSpPr>
          <p:cNvPr id="213" name="Google Shape;213;p26"/>
          <p:cNvSpPr txBox="1"/>
          <p:nvPr>
            <p:ph idx="1" type="body"/>
          </p:nvPr>
        </p:nvSpPr>
        <p:spPr>
          <a:xfrm>
            <a:off x="5707600" y="1266325"/>
            <a:ext cx="31248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solidFill>
                  <a:srgbClr val="000000"/>
                </a:solidFill>
                <a:latin typeface="PT Sans Narrow"/>
                <a:ea typeface="PT Sans Narrow"/>
                <a:cs typeface="PT Sans Narrow"/>
                <a:sym typeface="PT Sans Narrow"/>
              </a:rPr>
              <a:t>The major benefit of heatmap visualization is that it enables data to be presented visually which allows us to easily consume information and make more sense of it.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rPr lang="en" sz="1500">
                <a:solidFill>
                  <a:srgbClr val="000000"/>
                </a:solidFill>
                <a:latin typeface="PT Sans Narrow"/>
                <a:ea typeface="PT Sans Narrow"/>
                <a:cs typeface="PT Sans Narrow"/>
                <a:sym typeface="PT Sans Narrow"/>
              </a:rPr>
              <a:t>Color of the graph can quickly give a sense of the density. Where the darker the red, the greater the density.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21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2100">
              <a:solidFill>
                <a:srgbClr val="000000"/>
              </a:solidFill>
              <a:latin typeface="PT Sans Narrow"/>
              <a:ea typeface="PT Sans Narrow"/>
              <a:cs typeface="PT Sans Narrow"/>
              <a:sym typeface="PT Sans Narrow"/>
            </a:endParaRPr>
          </a:p>
          <a:p>
            <a:pPr indent="0" lvl="0" marL="0" rtl="0" algn="l">
              <a:spcBef>
                <a:spcPts val="0"/>
              </a:spcBef>
              <a:spcAft>
                <a:spcPts val="1200"/>
              </a:spcAft>
              <a:buNone/>
            </a:pPr>
            <a:r>
              <a:t/>
            </a:r>
            <a:endParaRPr sz="1500"/>
          </a:p>
        </p:txBody>
      </p:sp>
      <p:pic>
        <p:nvPicPr>
          <p:cNvPr id="214" name="Google Shape;214;p26"/>
          <p:cNvPicPr preferRelativeResize="0"/>
          <p:nvPr/>
        </p:nvPicPr>
        <p:blipFill>
          <a:blip r:embed="rId3">
            <a:alphaModFix/>
          </a:blip>
          <a:stretch>
            <a:fillRect/>
          </a:stretch>
        </p:blipFill>
        <p:spPr>
          <a:xfrm>
            <a:off x="489300" y="1342600"/>
            <a:ext cx="4933898" cy="304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p:txBody>
      </p:sp>
      <p:pic>
        <p:nvPicPr>
          <p:cNvPr id="220" name="Google Shape;220;p27"/>
          <p:cNvPicPr preferRelativeResize="0"/>
          <p:nvPr/>
        </p:nvPicPr>
        <p:blipFill>
          <a:blip r:embed="rId3">
            <a:alphaModFix/>
          </a:blip>
          <a:stretch>
            <a:fillRect/>
          </a:stretch>
        </p:blipFill>
        <p:spPr>
          <a:xfrm>
            <a:off x="795875" y="1821700"/>
            <a:ext cx="3102951" cy="2714128"/>
          </a:xfrm>
          <a:prstGeom prst="rect">
            <a:avLst/>
          </a:prstGeom>
          <a:noFill/>
          <a:ln>
            <a:noFill/>
          </a:ln>
        </p:spPr>
      </p:pic>
      <p:pic>
        <p:nvPicPr>
          <p:cNvPr id="221" name="Google Shape;221;p27"/>
          <p:cNvPicPr preferRelativeResize="0"/>
          <p:nvPr/>
        </p:nvPicPr>
        <p:blipFill>
          <a:blip r:embed="rId4">
            <a:alphaModFix/>
          </a:blip>
          <a:stretch>
            <a:fillRect/>
          </a:stretch>
        </p:blipFill>
        <p:spPr>
          <a:xfrm>
            <a:off x="4883474" y="1821700"/>
            <a:ext cx="3102938" cy="2671125"/>
          </a:xfrm>
          <a:prstGeom prst="rect">
            <a:avLst/>
          </a:prstGeom>
          <a:noFill/>
          <a:ln>
            <a:noFill/>
          </a:ln>
        </p:spPr>
      </p:pic>
      <p:sp>
        <p:nvSpPr>
          <p:cNvPr id="222" name="Google Shape;222;p27"/>
          <p:cNvSpPr txBox="1"/>
          <p:nvPr/>
        </p:nvSpPr>
        <p:spPr>
          <a:xfrm>
            <a:off x="691825" y="142150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HeatMap of Trash</a:t>
            </a:r>
            <a:endParaRPr>
              <a:latin typeface="Open Sans"/>
              <a:ea typeface="Open Sans"/>
              <a:cs typeface="Open Sans"/>
              <a:sym typeface="Open Sans"/>
            </a:endParaRPr>
          </a:p>
        </p:txBody>
      </p:sp>
      <p:sp>
        <p:nvSpPr>
          <p:cNvPr id="223" name="Google Shape;223;p27"/>
          <p:cNvSpPr txBox="1"/>
          <p:nvPr/>
        </p:nvSpPr>
        <p:spPr>
          <a:xfrm>
            <a:off x="4883475" y="142150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HeatMap of Recycling</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a:p>
            <a:pPr indent="0" lvl="0" marL="0" rtl="0" algn="l">
              <a:spcBef>
                <a:spcPts val="0"/>
              </a:spcBef>
              <a:spcAft>
                <a:spcPts val="0"/>
              </a:spcAft>
              <a:buNone/>
            </a:pPr>
            <a:r>
              <a:t/>
            </a:r>
            <a:endParaRPr/>
          </a:p>
        </p:txBody>
      </p:sp>
      <p:sp>
        <p:nvSpPr>
          <p:cNvPr id="229" name="Google Shape;229;p28"/>
          <p:cNvSpPr txBox="1"/>
          <p:nvPr>
            <p:ph idx="1" type="body"/>
          </p:nvPr>
        </p:nvSpPr>
        <p:spPr>
          <a:xfrm>
            <a:off x="6193800" y="1803700"/>
            <a:ext cx="2638500" cy="2560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000">
                <a:solidFill>
                  <a:srgbClr val="000000"/>
                </a:solidFill>
                <a:latin typeface="PT Sans Narrow"/>
                <a:ea typeface="PT Sans Narrow"/>
                <a:cs typeface="PT Sans Narrow"/>
                <a:sym typeface="PT Sans Narrow"/>
              </a:rPr>
              <a:t>From heatmap visualization we can intuitively tell that some sites are the main waste producer like GSU, Towers and Agganis Arena. </a:t>
            </a:r>
            <a:endParaRPr sz="26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21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230" name="Google Shape;230;p28"/>
          <p:cNvPicPr preferRelativeResize="0"/>
          <p:nvPr/>
        </p:nvPicPr>
        <p:blipFill>
          <a:blip r:embed="rId3">
            <a:alphaModFix/>
          </a:blip>
          <a:stretch>
            <a:fillRect/>
          </a:stretch>
        </p:blipFill>
        <p:spPr>
          <a:xfrm>
            <a:off x="554425" y="1710263"/>
            <a:ext cx="5307249" cy="2653624"/>
          </a:xfrm>
          <a:prstGeom prst="rect">
            <a:avLst/>
          </a:prstGeom>
          <a:noFill/>
          <a:ln>
            <a:noFill/>
          </a:ln>
        </p:spPr>
      </p:pic>
      <p:sp>
        <p:nvSpPr>
          <p:cNvPr id="231" name="Google Shape;231;p28"/>
          <p:cNvSpPr txBox="1"/>
          <p:nvPr/>
        </p:nvSpPr>
        <p:spPr>
          <a:xfrm>
            <a:off x="1604550" y="123125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T</a:t>
            </a:r>
            <a:r>
              <a:rPr lang="en">
                <a:latin typeface="Open Sans"/>
                <a:ea typeface="Open Sans"/>
                <a:cs typeface="Open Sans"/>
                <a:sym typeface="Open Sans"/>
              </a:rPr>
              <a:t>rash on Charles River Campus</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7" name="Google Shape;237;p29"/>
          <p:cNvSpPr txBox="1"/>
          <p:nvPr>
            <p:ph idx="1" type="body"/>
          </p:nvPr>
        </p:nvSpPr>
        <p:spPr>
          <a:xfrm>
            <a:off x="6253525" y="1513200"/>
            <a:ext cx="2578800" cy="3055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200">
                <a:solidFill>
                  <a:srgbClr val="000000"/>
                </a:solidFill>
                <a:latin typeface="PT Sans Narrow"/>
                <a:ea typeface="PT Sans Narrow"/>
                <a:cs typeface="PT Sans Narrow"/>
                <a:sym typeface="PT Sans Narrow"/>
              </a:rPr>
              <a:t>Unlike the situation of trash, it is interesting that Fenway campus is way better at generating recycling. </a:t>
            </a:r>
            <a:endParaRPr sz="2800">
              <a:solidFill>
                <a:srgbClr val="000000"/>
              </a:solidFill>
              <a:latin typeface="PT Sans Narrow"/>
              <a:ea typeface="PT Sans Narrow"/>
              <a:cs typeface="PT Sans Narrow"/>
              <a:sym typeface="PT Sans Narrow"/>
            </a:endParaRPr>
          </a:p>
          <a:p>
            <a:pPr indent="0" lvl="0" marL="0" rtl="0" algn="l">
              <a:spcBef>
                <a:spcPts val="0"/>
              </a:spcBef>
              <a:spcAft>
                <a:spcPts val="1200"/>
              </a:spcAft>
              <a:buNone/>
            </a:pPr>
            <a:r>
              <a:t/>
            </a:r>
            <a:endParaRPr/>
          </a:p>
        </p:txBody>
      </p:sp>
      <p:pic>
        <p:nvPicPr>
          <p:cNvPr id="238" name="Google Shape;238;p29"/>
          <p:cNvPicPr preferRelativeResize="0"/>
          <p:nvPr/>
        </p:nvPicPr>
        <p:blipFill>
          <a:blip r:embed="rId3">
            <a:alphaModFix/>
          </a:blip>
          <a:stretch>
            <a:fillRect/>
          </a:stretch>
        </p:blipFill>
        <p:spPr>
          <a:xfrm>
            <a:off x="520325" y="1624075"/>
            <a:ext cx="5543924" cy="2875550"/>
          </a:xfrm>
          <a:prstGeom prst="rect">
            <a:avLst/>
          </a:prstGeom>
          <a:noFill/>
          <a:ln>
            <a:noFill/>
          </a:ln>
        </p:spPr>
      </p:pic>
      <p:sp>
        <p:nvSpPr>
          <p:cNvPr id="239" name="Google Shape;239;p29"/>
          <p:cNvSpPr txBox="1"/>
          <p:nvPr/>
        </p:nvSpPr>
        <p:spPr>
          <a:xfrm>
            <a:off x="1604550" y="123125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Recycling</a:t>
            </a:r>
            <a:r>
              <a:rPr lang="en">
                <a:latin typeface="Open Sans"/>
                <a:ea typeface="Open Sans"/>
                <a:cs typeface="Open Sans"/>
                <a:sym typeface="Open Sans"/>
              </a:rPr>
              <a:t> on Charles River Campus</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311700" y="3081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Early Conclusion</a:t>
            </a:r>
            <a:endParaRPr/>
          </a:p>
        </p:txBody>
      </p:sp>
      <p:sp>
        <p:nvSpPr>
          <p:cNvPr id="245" name="Google Shape;245;p30"/>
          <p:cNvSpPr txBox="1"/>
          <p:nvPr>
            <p:ph idx="1" type="body"/>
          </p:nvPr>
        </p:nvSpPr>
        <p:spPr>
          <a:xfrm>
            <a:off x="311700" y="1107175"/>
            <a:ext cx="8520600" cy="3789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By looking at </a:t>
            </a:r>
            <a:r>
              <a:rPr b="1" lang="en" sz="1600"/>
              <a:t>single</a:t>
            </a:r>
            <a:r>
              <a:rPr lang="en" sz="1600"/>
              <a:t> location, we are able to make </a:t>
            </a:r>
            <a:r>
              <a:rPr b="1" lang="en" sz="1600"/>
              <a:t>reference</a:t>
            </a:r>
            <a:r>
              <a:rPr lang="en" sz="1600"/>
              <a:t> about the relationship between waste generation (Psi) and temperature. (Threshold CC at least </a:t>
            </a:r>
            <a:r>
              <a:rPr lang="en" sz="1600">
                <a:solidFill>
                  <a:srgbClr val="000000"/>
                </a:solidFill>
                <a:latin typeface="Arial"/>
                <a:ea typeface="Arial"/>
                <a:cs typeface="Arial"/>
                <a:sym typeface="Arial"/>
              </a:rPr>
              <a:t>±0.1</a:t>
            </a:r>
            <a:r>
              <a:rPr lang="en" sz="1600"/>
              <a:t>)</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Client can freely include or exclude the factor of school breaks when making decisions.</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The heatmap can tell us what locations generate more wastes (Ton).</a:t>
            </a:r>
            <a:endParaRPr sz="1600"/>
          </a:p>
          <a:p>
            <a:pPr indent="-330200" lvl="1" marL="914400" rtl="0" algn="l">
              <a:spcBef>
                <a:spcPts val="0"/>
              </a:spcBef>
              <a:spcAft>
                <a:spcPts val="0"/>
              </a:spcAft>
              <a:buSzPts val="1600"/>
              <a:buChar char="○"/>
            </a:pPr>
            <a:r>
              <a:rPr lang="en" sz="1600"/>
              <a:t>Limited to short time frame and weight (ton vs psi)</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10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Effect filter="fade" transition="in">
                                      <p:cBhvr>
                                        <p:cTn dur="1000"/>
                                        <p:tgtEl>
                                          <p:spTgt spid="2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Effect filter="fade" transition="in">
                                      <p:cBhvr>
                                        <p:cTn dur="1000"/>
                                        <p:tgtEl>
                                          <p:spTgt spid="2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animEffect filter="fade" transition="in">
                                      <p:cBhvr>
                                        <p:cTn dur="1000"/>
                                        <p:tgtEl>
                                          <p:spTgt spid="2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4" st="4"/>
                                            </p:txEl>
                                          </p:spTgt>
                                        </p:tgtEl>
                                        <p:attrNameLst>
                                          <p:attrName>style.visibility</p:attrName>
                                        </p:attrNameLst>
                                      </p:cBhvr>
                                      <p:to>
                                        <p:strVal val="visible"/>
                                      </p:to>
                                    </p:set>
                                    <p:animEffect filter="fade" transition="in">
                                      <p:cBhvr>
                                        <p:cTn dur="1000"/>
                                        <p:tgtEl>
                                          <p:spTgt spid="2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5" st="5"/>
                                            </p:txEl>
                                          </p:spTgt>
                                        </p:tgtEl>
                                        <p:attrNameLst>
                                          <p:attrName>style.visibility</p:attrName>
                                        </p:attrNameLst>
                                      </p:cBhvr>
                                      <p:to>
                                        <p:strVal val="visible"/>
                                      </p:to>
                                    </p:set>
                                    <p:animEffect filter="fade" transition="in">
                                      <p:cBhvr>
                                        <p:cTn dur="1000"/>
                                        <p:tgtEl>
                                          <p:spTgt spid="2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311700" y="2164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endParaRPr/>
          </a:p>
        </p:txBody>
      </p:sp>
      <p:sp>
        <p:nvSpPr>
          <p:cNvPr id="251" name="Google Shape;251;p31"/>
          <p:cNvSpPr txBox="1"/>
          <p:nvPr>
            <p:ph idx="1" type="body"/>
          </p:nvPr>
        </p:nvSpPr>
        <p:spPr>
          <a:xfrm>
            <a:off x="311700" y="1037725"/>
            <a:ext cx="8520600" cy="36111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Finding the pattern of waste generation from more aspects. </a:t>
            </a:r>
            <a:endParaRPr/>
          </a:p>
          <a:p>
            <a:pPr indent="-310832" lvl="1" marL="914400" rtl="0" algn="l">
              <a:spcBef>
                <a:spcPts val="0"/>
              </a:spcBef>
              <a:spcAft>
                <a:spcPts val="0"/>
              </a:spcAft>
              <a:buSzPct val="100000"/>
              <a:buChar char="○"/>
            </a:pPr>
            <a:r>
              <a:rPr lang="en"/>
              <a:t>weight of the waste instead of psi values?</a:t>
            </a:r>
            <a:endParaRPr/>
          </a:p>
          <a:p>
            <a:pPr indent="-310832" lvl="1" marL="914400" rtl="0" algn="l">
              <a:spcBef>
                <a:spcPts val="0"/>
              </a:spcBef>
              <a:spcAft>
                <a:spcPts val="0"/>
              </a:spcAft>
              <a:buSzPct val="100000"/>
              <a:buChar char="○"/>
            </a:pPr>
            <a:r>
              <a:rPr lang="en"/>
              <a:t>getting more Device_Compaction frequency files?</a:t>
            </a:r>
            <a:endParaRPr/>
          </a:p>
          <a:p>
            <a:pPr indent="0" lvl="0" marL="0" rtl="0" algn="l">
              <a:spcBef>
                <a:spcPts val="1200"/>
              </a:spcBef>
              <a:spcAft>
                <a:spcPts val="0"/>
              </a:spcAft>
              <a:buNone/>
            </a:pPr>
            <a:r>
              <a:t/>
            </a:r>
            <a:endParaRPr/>
          </a:p>
          <a:p>
            <a:pPr indent="-334327" lvl="0" marL="457200" rtl="0" algn="l">
              <a:spcBef>
                <a:spcPts val="1200"/>
              </a:spcBef>
              <a:spcAft>
                <a:spcPts val="0"/>
              </a:spcAft>
              <a:buSzPct val="112500"/>
              <a:buChar char="●"/>
            </a:pPr>
            <a:r>
              <a:rPr lang="en" sz="1600"/>
              <a:t>Consider the waste generation at BU as a whole (e.g. wastes generated by all device on single day) </a:t>
            </a:r>
            <a:endParaRPr/>
          </a:p>
          <a:p>
            <a:pPr indent="0" lvl="0" marL="0" rtl="0" algn="l">
              <a:spcBef>
                <a:spcPts val="1200"/>
              </a:spcBef>
              <a:spcAft>
                <a:spcPts val="0"/>
              </a:spcAft>
              <a:buNone/>
            </a:pPr>
            <a:r>
              <a:t/>
            </a:r>
            <a:endParaRPr/>
          </a:p>
          <a:p>
            <a:pPr indent="-322580" lvl="0" marL="457200" rtl="0" algn="l">
              <a:spcBef>
                <a:spcPts val="1200"/>
              </a:spcBef>
              <a:spcAft>
                <a:spcPts val="0"/>
              </a:spcAft>
              <a:buSzPct val="100000"/>
              <a:buChar char="●"/>
            </a:pPr>
            <a:r>
              <a:rPr lang="en" sz="1600"/>
              <a:t>Starting to use some model to learn from the data and predict future data</a:t>
            </a:r>
            <a:endParaRPr sz="1600"/>
          </a:p>
          <a:p>
            <a:pPr indent="0" lvl="0" marL="0" rtl="0" algn="l">
              <a:spcBef>
                <a:spcPts val="1200"/>
              </a:spcBef>
              <a:spcAft>
                <a:spcPts val="0"/>
              </a:spcAft>
              <a:buNone/>
            </a:pPr>
            <a:r>
              <a:t/>
            </a:r>
            <a:endParaRPr sz="1600"/>
          </a:p>
          <a:p>
            <a:pPr indent="-322580" lvl="0" marL="457200" rtl="0" algn="l">
              <a:spcBef>
                <a:spcPts val="1200"/>
              </a:spcBef>
              <a:spcAft>
                <a:spcPts val="0"/>
              </a:spcAft>
              <a:buSzPct val="100000"/>
              <a:buChar char="●"/>
            </a:pPr>
            <a:r>
              <a:rPr lang="en" sz="1600"/>
              <a:t>Making a more precise correlation coefficient calculation by looking at every single day of each device.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10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10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10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1000"/>
                                        <p:tgtEl>
                                          <p:spTgt spid="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Effect filter="fade" transition="in">
                                      <p:cBhvr>
                                        <p:cTn dur="1000"/>
                                        <p:tgtEl>
                                          <p:spTgt spid="2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5" st="5"/>
                                            </p:txEl>
                                          </p:spTgt>
                                        </p:tgtEl>
                                        <p:attrNameLst>
                                          <p:attrName>style.visibility</p:attrName>
                                        </p:attrNameLst>
                                      </p:cBhvr>
                                      <p:to>
                                        <p:strVal val="visible"/>
                                      </p:to>
                                    </p:set>
                                    <p:animEffect filter="fade" transition="in">
                                      <p:cBhvr>
                                        <p:cTn dur="1000"/>
                                        <p:tgtEl>
                                          <p:spTgt spid="2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6" st="6"/>
                                            </p:txEl>
                                          </p:spTgt>
                                        </p:tgtEl>
                                        <p:attrNameLst>
                                          <p:attrName>style.visibility</p:attrName>
                                        </p:attrNameLst>
                                      </p:cBhvr>
                                      <p:to>
                                        <p:strVal val="visible"/>
                                      </p:to>
                                    </p:set>
                                    <p:animEffect filter="fade" transition="in">
                                      <p:cBhvr>
                                        <p:cTn dur="1000"/>
                                        <p:tgtEl>
                                          <p:spTgt spid="2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7" st="7"/>
                                            </p:txEl>
                                          </p:spTgt>
                                        </p:tgtEl>
                                        <p:attrNameLst>
                                          <p:attrName>style.visibility</p:attrName>
                                        </p:attrNameLst>
                                      </p:cBhvr>
                                      <p:to>
                                        <p:strVal val="visible"/>
                                      </p:to>
                                    </p:set>
                                    <p:animEffect filter="fade" transition="in">
                                      <p:cBhvr>
                                        <p:cTn dur="1000"/>
                                        <p:tgtEl>
                                          <p:spTgt spid="2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8" st="8"/>
                                            </p:txEl>
                                          </p:spTgt>
                                        </p:tgtEl>
                                        <p:attrNameLst>
                                          <p:attrName>style.visibility</p:attrName>
                                        </p:attrNameLst>
                                      </p:cBhvr>
                                      <p:to>
                                        <p:strVal val="visible"/>
                                      </p:to>
                                    </p:set>
                                    <p:animEffect filter="fade" transition="in">
                                      <p:cBhvr>
                                        <p:cTn dur="1000"/>
                                        <p:tgtEl>
                                          <p:spTgt spid="25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1306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73" name="Google Shape;73;p14"/>
          <p:cNvSpPr txBox="1"/>
          <p:nvPr>
            <p:ph idx="1" type="body"/>
          </p:nvPr>
        </p:nvSpPr>
        <p:spPr>
          <a:xfrm>
            <a:off x="311700" y="8380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primary motivation for the project is to find a correlation between weather and waste generation at BU helping BU Sustainability to take care of our campus. </a:t>
            </a:r>
            <a:endParaRPr/>
          </a:p>
          <a:p>
            <a:pPr indent="0" lvl="0" marL="0" rtl="0" algn="l">
              <a:spcBef>
                <a:spcPts val="1200"/>
              </a:spcBef>
              <a:spcAft>
                <a:spcPts val="1200"/>
              </a:spcAft>
              <a:buNone/>
            </a:pPr>
            <a:r>
              <a:t/>
            </a:r>
            <a:endParaRPr/>
          </a:p>
        </p:txBody>
      </p:sp>
      <p:pic>
        <p:nvPicPr>
          <p:cNvPr id="74" name="Google Shape;74;p14"/>
          <p:cNvPicPr preferRelativeResize="0"/>
          <p:nvPr/>
        </p:nvPicPr>
        <p:blipFill>
          <a:blip r:embed="rId3">
            <a:alphaModFix/>
          </a:blip>
          <a:stretch>
            <a:fillRect/>
          </a:stretch>
        </p:blipFill>
        <p:spPr>
          <a:xfrm rot="5400000">
            <a:off x="3571938" y="2541570"/>
            <a:ext cx="1561073" cy="1527552"/>
          </a:xfrm>
          <a:prstGeom prst="rect">
            <a:avLst/>
          </a:prstGeom>
          <a:noFill/>
          <a:ln>
            <a:noFill/>
          </a:ln>
        </p:spPr>
      </p:pic>
      <p:pic>
        <p:nvPicPr>
          <p:cNvPr id="75" name="Google Shape;75;p14"/>
          <p:cNvPicPr preferRelativeResize="0"/>
          <p:nvPr/>
        </p:nvPicPr>
        <p:blipFill rotWithShape="1">
          <a:blip r:embed="rId4">
            <a:alphaModFix/>
          </a:blip>
          <a:srcRect b="15294" l="0" r="0" t="1309"/>
          <a:stretch/>
        </p:blipFill>
        <p:spPr>
          <a:xfrm>
            <a:off x="5557825" y="2385950"/>
            <a:ext cx="2845425" cy="1744125"/>
          </a:xfrm>
          <a:prstGeom prst="rect">
            <a:avLst/>
          </a:prstGeom>
          <a:noFill/>
          <a:ln>
            <a:noFill/>
          </a:ln>
        </p:spPr>
      </p:pic>
      <p:pic>
        <p:nvPicPr>
          <p:cNvPr id="76" name="Google Shape;76;p14"/>
          <p:cNvPicPr preferRelativeResize="0"/>
          <p:nvPr/>
        </p:nvPicPr>
        <p:blipFill>
          <a:blip r:embed="rId5">
            <a:alphaModFix/>
          </a:blip>
          <a:stretch>
            <a:fillRect/>
          </a:stretch>
        </p:blipFill>
        <p:spPr>
          <a:xfrm>
            <a:off x="438200" y="2257200"/>
            <a:ext cx="2096302" cy="20963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311700" y="2164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endParaRPr/>
          </a:p>
        </p:txBody>
      </p:sp>
      <p:sp>
        <p:nvSpPr>
          <p:cNvPr id="257" name="Google Shape;257;p32"/>
          <p:cNvSpPr txBox="1"/>
          <p:nvPr>
            <p:ph idx="1" type="body"/>
          </p:nvPr>
        </p:nvSpPr>
        <p:spPr>
          <a:xfrm>
            <a:off x="311700" y="923825"/>
            <a:ext cx="85206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Wanted to know why Psi value is having like a wave-like pattern. </a:t>
            </a:r>
            <a:endParaRPr sz="1600"/>
          </a:p>
          <a:p>
            <a:pPr indent="-330200" lvl="1" marL="914400" rtl="0" algn="l">
              <a:spcBef>
                <a:spcPts val="0"/>
              </a:spcBef>
              <a:spcAft>
                <a:spcPts val="0"/>
              </a:spcAft>
              <a:buSzPts val="1600"/>
              <a:buChar char="○"/>
            </a:pPr>
            <a:r>
              <a:rPr lang="en" sz="1600"/>
              <a:t>Question: Is it being picked up at a fixed amount of time? Weekly or Monthly?</a:t>
            </a:r>
            <a:endParaRPr sz="1600"/>
          </a:p>
          <a:p>
            <a:pPr indent="0" lvl="0" marL="0" rtl="0" algn="l">
              <a:spcBef>
                <a:spcPts val="1200"/>
              </a:spcBef>
              <a:spcAft>
                <a:spcPts val="1200"/>
              </a:spcAft>
              <a:buNone/>
            </a:pPr>
            <a:r>
              <a:t/>
            </a:r>
            <a:endParaRPr sz="1600"/>
          </a:p>
        </p:txBody>
      </p:sp>
      <p:pic>
        <p:nvPicPr>
          <p:cNvPr id="258" name="Google Shape;258;p32"/>
          <p:cNvPicPr preferRelativeResize="0"/>
          <p:nvPr/>
        </p:nvPicPr>
        <p:blipFill>
          <a:blip r:embed="rId3">
            <a:alphaModFix/>
          </a:blip>
          <a:stretch>
            <a:fillRect/>
          </a:stretch>
        </p:blipFill>
        <p:spPr>
          <a:xfrm>
            <a:off x="1714975" y="1618125"/>
            <a:ext cx="4941858" cy="3152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1304850"/>
            <a:ext cx="8520600" cy="1538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Thanks</a:t>
            </a:r>
            <a:endParaRPr/>
          </a:p>
        </p:txBody>
      </p:sp>
      <p:sp>
        <p:nvSpPr>
          <p:cNvPr id="264" name="Google Shape;264;p33"/>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2926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 of the project</a:t>
            </a:r>
            <a:endParaRPr/>
          </a:p>
        </p:txBody>
      </p:sp>
      <p:sp>
        <p:nvSpPr>
          <p:cNvPr id="82" name="Google Shape;82;p15"/>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goal of this project is to see how BU sustainability can potentially improve waste storage location in the case of adverse weather conditions.</a:t>
            </a:r>
            <a:endParaRPr/>
          </a:p>
        </p:txBody>
      </p:sp>
      <p:pic>
        <p:nvPicPr>
          <p:cNvPr id="83" name="Google Shape;83;p15"/>
          <p:cNvPicPr preferRelativeResize="0"/>
          <p:nvPr/>
        </p:nvPicPr>
        <p:blipFill>
          <a:blip r:embed="rId3">
            <a:alphaModFix/>
          </a:blip>
          <a:stretch>
            <a:fillRect/>
          </a:stretch>
        </p:blipFill>
        <p:spPr>
          <a:xfrm>
            <a:off x="3002638" y="1852375"/>
            <a:ext cx="3138725" cy="3138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to understand the project </a:t>
            </a:r>
            <a:endParaRPr/>
          </a:p>
        </p:txBody>
      </p:sp>
      <p:sp>
        <p:nvSpPr>
          <p:cNvPr id="89" name="Google Shape;89;p16"/>
          <p:cNvSpPr txBox="1"/>
          <p:nvPr>
            <p:ph idx="1" type="body"/>
          </p:nvPr>
        </p:nvSpPr>
        <p:spPr>
          <a:xfrm>
            <a:off x="216800" y="143417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Understanding of python:</a:t>
            </a:r>
            <a:endParaRPr/>
          </a:p>
          <a:p>
            <a:pPr indent="-317500" lvl="1" marL="914400" rtl="0" algn="l">
              <a:spcBef>
                <a:spcPts val="0"/>
              </a:spcBef>
              <a:spcAft>
                <a:spcPts val="0"/>
              </a:spcAft>
              <a:buSzPts val="1400"/>
              <a:buChar char="○"/>
            </a:pPr>
            <a:r>
              <a:rPr lang="en"/>
              <a:t>In particular matplotlib and the various plotting and chart features that are available to us to assist with data analysis and finding correlations.</a:t>
            </a:r>
            <a:endParaRPr/>
          </a:p>
          <a:p>
            <a:pPr indent="-342900" lvl="0" marL="457200" rtl="0" algn="l">
              <a:spcBef>
                <a:spcPts val="0"/>
              </a:spcBef>
              <a:spcAft>
                <a:spcPts val="0"/>
              </a:spcAft>
              <a:buSzPts val="1800"/>
              <a:buChar char="●"/>
            </a:pPr>
            <a:r>
              <a:rPr lang="en"/>
              <a:t>A basic understanding of waste metrics:</a:t>
            </a:r>
            <a:endParaRPr/>
          </a:p>
          <a:p>
            <a:pPr indent="-317500" lvl="1" marL="914400" rtl="0" algn="l">
              <a:spcBef>
                <a:spcPts val="0"/>
              </a:spcBef>
              <a:spcAft>
                <a:spcPts val="0"/>
              </a:spcAft>
              <a:buSzPts val="1400"/>
              <a:buChar char="○"/>
            </a:pPr>
            <a:r>
              <a:rPr lang="en"/>
              <a:t>The readings provided by the client obtained from third party vendors Contelligent and Casella measured PSI fullness of compactors</a:t>
            </a:r>
            <a:endParaRPr/>
          </a:p>
          <a:p>
            <a:pPr indent="-342900" lvl="0" marL="457200" rtl="0" algn="l">
              <a:spcBef>
                <a:spcPts val="0"/>
              </a:spcBef>
              <a:spcAft>
                <a:spcPts val="0"/>
              </a:spcAft>
              <a:buSzPts val="1800"/>
              <a:buChar char="●"/>
            </a:pPr>
            <a:r>
              <a:rPr lang="en"/>
              <a:t>Other python tools to help with analysis:</a:t>
            </a:r>
            <a:endParaRPr/>
          </a:p>
          <a:p>
            <a:pPr indent="-317500" lvl="1" marL="914400" rtl="0" algn="l">
              <a:spcBef>
                <a:spcPts val="0"/>
              </a:spcBef>
              <a:spcAft>
                <a:spcPts val="0"/>
              </a:spcAft>
              <a:buSzPts val="1400"/>
              <a:buChar char="○"/>
            </a:pPr>
            <a:r>
              <a:rPr lang="en"/>
              <a:t>Having a basic understanding of k means clustering and other features help find correlations while analysing the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2203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40"/>
              <a:t>Background to understand the project - Correlation Coefficient</a:t>
            </a:r>
            <a:endParaRPr sz="2940"/>
          </a:p>
        </p:txBody>
      </p:sp>
      <p:pic>
        <p:nvPicPr>
          <p:cNvPr id="95" name="Google Shape;95;p17"/>
          <p:cNvPicPr preferRelativeResize="0"/>
          <p:nvPr/>
        </p:nvPicPr>
        <p:blipFill>
          <a:blip r:embed="rId3">
            <a:alphaModFix/>
          </a:blip>
          <a:stretch>
            <a:fillRect/>
          </a:stretch>
        </p:blipFill>
        <p:spPr>
          <a:xfrm>
            <a:off x="1838536" y="927725"/>
            <a:ext cx="5307824" cy="3770199"/>
          </a:xfrm>
          <a:prstGeom prst="rect">
            <a:avLst/>
          </a:prstGeom>
          <a:noFill/>
          <a:ln cap="flat" cmpd="sng" w="9525">
            <a:solidFill>
              <a:srgbClr val="000000"/>
            </a:solidFill>
            <a:prstDash val="solid"/>
            <a:round/>
            <a:headEnd len="sm" w="sm" type="none"/>
            <a:tailEnd len="sm" w="sm" type="none"/>
          </a:ln>
        </p:spPr>
      </p:pic>
      <p:sp>
        <p:nvSpPr>
          <p:cNvPr id="96" name="Google Shape;96;p17"/>
          <p:cNvSpPr txBox="1"/>
          <p:nvPr/>
        </p:nvSpPr>
        <p:spPr>
          <a:xfrm>
            <a:off x="2590000" y="1738850"/>
            <a:ext cx="31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Open Sans"/>
                <a:ea typeface="Open Sans"/>
                <a:cs typeface="Open Sans"/>
                <a:sym typeface="Open Sans"/>
              </a:rPr>
              <a:t>+1</a:t>
            </a:r>
            <a:endParaRPr b="1" sz="800">
              <a:latin typeface="Open Sans"/>
              <a:ea typeface="Open Sans"/>
              <a:cs typeface="Open Sans"/>
              <a:sym typeface="Open Sans"/>
            </a:endParaRPr>
          </a:p>
        </p:txBody>
      </p:sp>
      <p:sp>
        <p:nvSpPr>
          <p:cNvPr id="97" name="Google Shape;97;p17"/>
          <p:cNvSpPr txBox="1"/>
          <p:nvPr/>
        </p:nvSpPr>
        <p:spPr>
          <a:xfrm>
            <a:off x="4334788" y="1738850"/>
            <a:ext cx="31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Open Sans"/>
                <a:ea typeface="Open Sans"/>
                <a:cs typeface="Open Sans"/>
                <a:sym typeface="Open Sans"/>
              </a:rPr>
              <a:t>-</a:t>
            </a:r>
            <a:r>
              <a:rPr b="1" lang="en" sz="800">
                <a:latin typeface="Open Sans"/>
                <a:ea typeface="Open Sans"/>
                <a:cs typeface="Open Sans"/>
                <a:sym typeface="Open Sans"/>
              </a:rPr>
              <a:t>1</a:t>
            </a:r>
            <a:endParaRPr b="1" sz="800">
              <a:latin typeface="Open Sans"/>
              <a:ea typeface="Open Sans"/>
              <a:cs typeface="Open Sans"/>
              <a:sym typeface="Open Sans"/>
            </a:endParaRPr>
          </a:p>
        </p:txBody>
      </p:sp>
      <p:sp>
        <p:nvSpPr>
          <p:cNvPr id="98" name="Google Shape;98;p17"/>
          <p:cNvSpPr txBox="1"/>
          <p:nvPr/>
        </p:nvSpPr>
        <p:spPr>
          <a:xfrm>
            <a:off x="6079600" y="1738850"/>
            <a:ext cx="31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Open Sans"/>
                <a:ea typeface="Open Sans"/>
                <a:cs typeface="Open Sans"/>
                <a:sym typeface="Open Sans"/>
              </a:rPr>
              <a:t>0</a:t>
            </a:r>
            <a:endParaRPr b="1" sz="8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399250" y="844388"/>
            <a:ext cx="2544650" cy="3594324"/>
          </a:xfrm>
          <a:prstGeom prst="rect">
            <a:avLst/>
          </a:prstGeom>
          <a:noFill/>
          <a:ln cap="flat" cmpd="sng" w="9525">
            <a:solidFill>
              <a:srgbClr val="000000"/>
            </a:solidFill>
            <a:prstDash val="solid"/>
            <a:round/>
            <a:headEnd len="sm" w="sm" type="none"/>
            <a:tailEnd len="sm" w="sm" type="none"/>
          </a:ln>
        </p:spPr>
      </p:pic>
      <p:sp>
        <p:nvSpPr>
          <p:cNvPr id="104" name="Google Shape;104;p18"/>
          <p:cNvSpPr txBox="1"/>
          <p:nvPr/>
        </p:nvSpPr>
        <p:spPr>
          <a:xfrm>
            <a:off x="420250" y="4487400"/>
            <a:ext cx="240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(part of the data)</a:t>
            </a:r>
            <a:endParaRPr>
              <a:latin typeface="Open Sans"/>
              <a:ea typeface="Open Sans"/>
              <a:cs typeface="Open Sans"/>
              <a:sym typeface="Open Sans"/>
            </a:endParaRPr>
          </a:p>
        </p:txBody>
      </p:sp>
      <p:grpSp>
        <p:nvGrpSpPr>
          <p:cNvPr id="105" name="Google Shape;105;p18"/>
          <p:cNvGrpSpPr/>
          <p:nvPr/>
        </p:nvGrpSpPr>
        <p:grpSpPr>
          <a:xfrm>
            <a:off x="4129100" y="1342525"/>
            <a:ext cx="4226150" cy="2863200"/>
            <a:chOff x="4129100" y="1342525"/>
            <a:chExt cx="4226150" cy="2863200"/>
          </a:xfrm>
        </p:grpSpPr>
        <p:pic>
          <p:nvPicPr>
            <p:cNvPr id="106" name="Google Shape;106;p18"/>
            <p:cNvPicPr preferRelativeResize="0"/>
            <p:nvPr/>
          </p:nvPicPr>
          <p:blipFill>
            <a:blip r:embed="rId4">
              <a:alphaModFix/>
            </a:blip>
            <a:stretch>
              <a:fillRect/>
            </a:stretch>
          </p:blipFill>
          <p:spPr>
            <a:xfrm>
              <a:off x="4129100" y="1382750"/>
              <a:ext cx="3755875" cy="2753250"/>
            </a:xfrm>
            <a:prstGeom prst="rect">
              <a:avLst/>
            </a:prstGeom>
            <a:noFill/>
            <a:ln>
              <a:noFill/>
            </a:ln>
          </p:spPr>
        </p:pic>
        <p:cxnSp>
          <p:nvCxnSpPr>
            <p:cNvPr id="107" name="Google Shape;107;p18"/>
            <p:cNvCxnSpPr/>
            <p:nvPr/>
          </p:nvCxnSpPr>
          <p:spPr>
            <a:xfrm>
              <a:off x="4254850" y="1342525"/>
              <a:ext cx="4100400" cy="2863200"/>
            </a:xfrm>
            <a:prstGeom prst="straightConnector1">
              <a:avLst/>
            </a:prstGeom>
            <a:noFill/>
            <a:ln cap="flat" cmpd="sng" w="76200">
              <a:solidFill>
                <a:srgbClr val="FF0000"/>
              </a:solidFill>
              <a:prstDash val="solid"/>
              <a:round/>
              <a:headEnd len="med" w="med" type="none"/>
              <a:tailEnd len="med" w="med" type="none"/>
            </a:ln>
          </p:spPr>
        </p:cxnSp>
        <p:cxnSp>
          <p:nvCxnSpPr>
            <p:cNvPr id="108" name="Google Shape;108;p18"/>
            <p:cNvCxnSpPr/>
            <p:nvPr/>
          </p:nvCxnSpPr>
          <p:spPr>
            <a:xfrm flipH="1">
              <a:off x="4653550" y="1342525"/>
              <a:ext cx="3303000" cy="2812200"/>
            </a:xfrm>
            <a:prstGeom prst="straightConnector1">
              <a:avLst/>
            </a:prstGeom>
            <a:noFill/>
            <a:ln cap="flat" cmpd="sng" w="76200">
              <a:solidFill>
                <a:srgbClr val="FF0000"/>
              </a:solidFill>
              <a:prstDash val="solid"/>
              <a:round/>
              <a:headEnd len="med" w="med" type="none"/>
              <a:tailEnd len="med" w="med" type="none"/>
            </a:ln>
          </p:spPr>
        </p:cxnSp>
      </p:grpSp>
      <p:sp>
        <p:nvSpPr>
          <p:cNvPr id="109" name="Google Shape;109;p18"/>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pic>
        <p:nvPicPr>
          <p:cNvPr id="115" name="Google Shape;115;p19"/>
          <p:cNvPicPr preferRelativeResize="0"/>
          <p:nvPr/>
        </p:nvPicPr>
        <p:blipFill>
          <a:blip r:embed="rId3">
            <a:alphaModFix/>
          </a:blip>
          <a:stretch>
            <a:fillRect/>
          </a:stretch>
        </p:blipFill>
        <p:spPr>
          <a:xfrm>
            <a:off x="755700" y="970863"/>
            <a:ext cx="2803800" cy="2935874"/>
          </a:xfrm>
          <a:prstGeom prst="rect">
            <a:avLst/>
          </a:prstGeom>
          <a:noFill/>
          <a:ln>
            <a:noFill/>
          </a:ln>
        </p:spPr>
      </p:pic>
      <p:sp>
        <p:nvSpPr>
          <p:cNvPr id="116" name="Google Shape;116;p19"/>
          <p:cNvSpPr txBox="1"/>
          <p:nvPr/>
        </p:nvSpPr>
        <p:spPr>
          <a:xfrm>
            <a:off x="755700" y="4017025"/>
            <a:ext cx="280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Original data </a:t>
            </a:r>
            <a:r>
              <a:rPr b="1" lang="en">
                <a:solidFill>
                  <a:srgbClr val="FF0000"/>
                </a:solidFill>
                <a:latin typeface="Open Sans"/>
                <a:ea typeface="Open Sans"/>
                <a:cs typeface="Open Sans"/>
                <a:sym typeface="Open Sans"/>
              </a:rPr>
              <a:t>with</a:t>
            </a:r>
            <a:r>
              <a:rPr lang="en">
                <a:latin typeface="Open Sans"/>
                <a:ea typeface="Open Sans"/>
                <a:cs typeface="Open Sans"/>
                <a:sym typeface="Open Sans"/>
              </a:rPr>
              <a:t> </a:t>
            </a:r>
            <a:r>
              <a:rPr b="1" lang="en">
                <a:solidFill>
                  <a:srgbClr val="FF0000"/>
                </a:solidFill>
                <a:latin typeface="Open Sans"/>
                <a:ea typeface="Open Sans"/>
                <a:cs typeface="Open Sans"/>
                <a:sym typeface="Open Sans"/>
              </a:rPr>
              <a:t>all dates</a:t>
            </a:r>
            <a:endParaRPr b="1">
              <a:solidFill>
                <a:srgbClr val="FF0000"/>
              </a:solidFill>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(part of the data)</a:t>
            </a:r>
            <a:endParaRPr>
              <a:latin typeface="Open Sans"/>
              <a:ea typeface="Open Sans"/>
              <a:cs typeface="Open Sans"/>
              <a:sym typeface="Open Sans"/>
            </a:endParaRPr>
          </a:p>
        </p:txBody>
      </p:sp>
      <p:pic>
        <p:nvPicPr>
          <p:cNvPr id="117" name="Google Shape;117;p19"/>
          <p:cNvPicPr preferRelativeResize="0"/>
          <p:nvPr/>
        </p:nvPicPr>
        <p:blipFill>
          <a:blip r:embed="rId4">
            <a:alphaModFix/>
          </a:blip>
          <a:stretch>
            <a:fillRect/>
          </a:stretch>
        </p:blipFill>
        <p:spPr>
          <a:xfrm>
            <a:off x="5244750" y="917488"/>
            <a:ext cx="2603400" cy="3042635"/>
          </a:xfrm>
          <a:prstGeom prst="rect">
            <a:avLst/>
          </a:prstGeom>
          <a:noFill/>
          <a:ln>
            <a:noFill/>
          </a:ln>
        </p:spPr>
      </p:pic>
      <p:sp>
        <p:nvSpPr>
          <p:cNvPr id="118" name="Google Shape;118;p19"/>
          <p:cNvSpPr txBox="1"/>
          <p:nvPr/>
        </p:nvSpPr>
        <p:spPr>
          <a:xfrm>
            <a:off x="4847950" y="4017025"/>
            <a:ext cx="3936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Data </a:t>
            </a:r>
            <a:r>
              <a:rPr b="1" lang="en">
                <a:solidFill>
                  <a:srgbClr val="FF0000"/>
                </a:solidFill>
                <a:latin typeface="Open Sans"/>
                <a:ea typeface="Open Sans"/>
                <a:cs typeface="Open Sans"/>
                <a:sym typeface="Open Sans"/>
              </a:rPr>
              <a:t>without winter &amp; summer breaks</a:t>
            </a:r>
            <a:endParaRPr b="1">
              <a:solidFill>
                <a:srgbClr val="FF0000"/>
              </a:solidFill>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(part of the data)</a:t>
            </a:r>
            <a:endParaRPr>
              <a:latin typeface="Open Sans"/>
              <a:ea typeface="Open Sans"/>
              <a:cs typeface="Open Sans"/>
              <a:sym typeface="Open Sans"/>
            </a:endParaRPr>
          </a:p>
        </p:txBody>
      </p:sp>
      <p:sp>
        <p:nvSpPr>
          <p:cNvPr id="119" name="Google Shape;119;p19"/>
          <p:cNvSpPr txBox="1"/>
          <p:nvPr/>
        </p:nvSpPr>
        <p:spPr>
          <a:xfrm>
            <a:off x="3893925" y="2238700"/>
            <a:ext cx="101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VS</a:t>
            </a:r>
            <a:endParaRPr b="1">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9590" r="9200" t="6173"/>
          <a:stretch/>
        </p:blipFill>
        <p:spPr>
          <a:xfrm>
            <a:off x="475625" y="3083475"/>
            <a:ext cx="8054702" cy="1558500"/>
          </a:xfrm>
          <a:prstGeom prst="rect">
            <a:avLst/>
          </a:prstGeom>
          <a:noFill/>
          <a:ln cap="flat" cmpd="sng" w="9525">
            <a:solidFill>
              <a:srgbClr val="8F8F8F"/>
            </a:solidFill>
            <a:prstDash val="solid"/>
            <a:round/>
            <a:headEnd len="sm" w="sm" type="none"/>
            <a:tailEnd len="sm" w="sm" type="none"/>
          </a:ln>
        </p:spPr>
      </p:pic>
      <p:pic>
        <p:nvPicPr>
          <p:cNvPr id="125" name="Google Shape;125;p20"/>
          <p:cNvPicPr preferRelativeResize="0"/>
          <p:nvPr/>
        </p:nvPicPr>
        <p:blipFill rotWithShape="1">
          <a:blip r:embed="rId4">
            <a:alphaModFix/>
          </a:blip>
          <a:srcRect b="0" l="9590" r="9200" t="5624"/>
          <a:stretch/>
        </p:blipFill>
        <p:spPr>
          <a:xfrm>
            <a:off x="475625" y="779675"/>
            <a:ext cx="8054702" cy="1558500"/>
          </a:xfrm>
          <a:prstGeom prst="rect">
            <a:avLst/>
          </a:prstGeom>
          <a:noFill/>
          <a:ln cap="flat" cmpd="sng" w="9525">
            <a:solidFill>
              <a:srgbClr val="8F8F8F"/>
            </a:solidFill>
            <a:prstDash val="solid"/>
            <a:round/>
            <a:headEnd len="sm" w="sm" type="none"/>
            <a:tailEnd len="sm" w="sm" type="none"/>
          </a:ln>
        </p:spPr>
      </p:pic>
      <p:sp>
        <p:nvSpPr>
          <p:cNvPr id="126" name="Google Shape;126;p20"/>
          <p:cNvSpPr txBox="1"/>
          <p:nvPr/>
        </p:nvSpPr>
        <p:spPr>
          <a:xfrm>
            <a:off x="2736900" y="2294000"/>
            <a:ext cx="3670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With breaks</a:t>
            </a:r>
            <a:endParaRPr b="1">
              <a:latin typeface="Open Sans"/>
              <a:ea typeface="Open Sans"/>
              <a:cs typeface="Open Sans"/>
              <a:sym typeface="Open Sans"/>
            </a:endParaRPr>
          </a:p>
          <a:p>
            <a:pPr indent="0" lvl="0" marL="0" rtl="0" algn="ctr">
              <a:spcBef>
                <a:spcPts val="0"/>
              </a:spcBef>
              <a:spcAft>
                <a:spcPts val="0"/>
              </a:spcAft>
              <a:buNone/>
            </a:pPr>
            <a:r>
              <a:rPr b="1" lang="en">
                <a:latin typeface="Open Sans"/>
                <a:ea typeface="Open Sans"/>
                <a:cs typeface="Open Sans"/>
                <a:sym typeface="Open Sans"/>
              </a:rPr>
              <a:t>VS</a:t>
            </a:r>
            <a:endParaRPr b="1">
              <a:latin typeface="Open Sans"/>
              <a:ea typeface="Open Sans"/>
              <a:cs typeface="Open Sans"/>
              <a:sym typeface="Open Sans"/>
            </a:endParaRPr>
          </a:p>
          <a:p>
            <a:pPr indent="0" lvl="0" marL="0" rtl="0" algn="ctr">
              <a:spcBef>
                <a:spcPts val="0"/>
              </a:spcBef>
              <a:spcAft>
                <a:spcPts val="0"/>
              </a:spcAft>
              <a:buNone/>
            </a:pPr>
            <a:r>
              <a:rPr b="1" lang="en">
                <a:latin typeface="Open Sans"/>
                <a:ea typeface="Open Sans"/>
                <a:cs typeface="Open Sans"/>
                <a:sym typeface="Open Sans"/>
              </a:rPr>
              <a:t>Without breaks</a:t>
            </a:r>
            <a:endParaRPr b="1">
              <a:latin typeface="Open Sans"/>
              <a:ea typeface="Open Sans"/>
              <a:cs typeface="Open Sans"/>
              <a:sym typeface="Open Sans"/>
            </a:endParaRPr>
          </a:p>
        </p:txBody>
      </p:sp>
      <p:sp>
        <p:nvSpPr>
          <p:cNvPr id="127" name="Google Shape;127;p20"/>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21"/>
          <p:cNvGrpSpPr/>
          <p:nvPr/>
        </p:nvGrpSpPr>
        <p:grpSpPr>
          <a:xfrm>
            <a:off x="516800" y="1049652"/>
            <a:ext cx="7621125" cy="3493173"/>
            <a:chOff x="568225" y="1286252"/>
            <a:chExt cx="7621125" cy="3493173"/>
          </a:xfrm>
        </p:grpSpPr>
        <p:pic>
          <p:nvPicPr>
            <p:cNvPr id="133" name="Google Shape;133;p21"/>
            <p:cNvPicPr preferRelativeResize="0"/>
            <p:nvPr/>
          </p:nvPicPr>
          <p:blipFill rotWithShape="1">
            <a:blip r:embed="rId3">
              <a:alphaModFix/>
            </a:blip>
            <a:srcRect b="0" l="5386" r="8436" t="0"/>
            <a:stretch/>
          </p:blipFill>
          <p:spPr>
            <a:xfrm>
              <a:off x="568225" y="1286252"/>
              <a:ext cx="5190799" cy="3011575"/>
            </a:xfrm>
            <a:prstGeom prst="rect">
              <a:avLst/>
            </a:prstGeom>
            <a:noFill/>
            <a:ln cap="flat" cmpd="sng" w="9525">
              <a:solidFill>
                <a:srgbClr val="8F8F8F"/>
              </a:solidFill>
              <a:prstDash val="solid"/>
              <a:round/>
              <a:headEnd len="sm" w="sm" type="none"/>
              <a:tailEnd len="sm" w="sm" type="none"/>
            </a:ln>
          </p:spPr>
        </p:pic>
        <p:sp>
          <p:nvSpPr>
            <p:cNvPr id="134" name="Google Shape;134;p21"/>
            <p:cNvSpPr txBox="1"/>
            <p:nvPr/>
          </p:nvSpPr>
          <p:spPr>
            <a:xfrm>
              <a:off x="568225" y="4440725"/>
              <a:ext cx="506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(Assume the higher Psi Value, the more waste collected from the device)</a:t>
              </a:r>
              <a:endParaRPr sz="1000">
                <a:latin typeface="Open Sans"/>
                <a:ea typeface="Open Sans"/>
                <a:cs typeface="Open Sans"/>
                <a:sym typeface="Open Sans"/>
              </a:endParaRPr>
            </a:p>
          </p:txBody>
        </p:sp>
        <p:sp>
          <p:nvSpPr>
            <p:cNvPr id="135" name="Google Shape;135;p21"/>
            <p:cNvSpPr/>
            <p:nvPr/>
          </p:nvSpPr>
          <p:spPr>
            <a:xfrm>
              <a:off x="5699950" y="2266125"/>
              <a:ext cx="133800" cy="4938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F8F8F"/>
                </a:solidFill>
              </a:endParaRPr>
            </a:p>
          </p:txBody>
        </p:sp>
        <p:sp>
          <p:nvSpPr>
            <p:cNvPr id="136" name="Google Shape;136;p21"/>
            <p:cNvSpPr txBox="1"/>
            <p:nvPr/>
          </p:nvSpPr>
          <p:spPr>
            <a:xfrm>
              <a:off x="5833750" y="233602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Too weak to make reference</a:t>
              </a:r>
              <a:endParaRPr sz="1100">
                <a:latin typeface="Open Sans"/>
                <a:ea typeface="Open Sans"/>
                <a:cs typeface="Open Sans"/>
                <a:sym typeface="Open Sans"/>
              </a:endParaRPr>
            </a:p>
          </p:txBody>
        </p:sp>
        <p:sp>
          <p:nvSpPr>
            <p:cNvPr id="137" name="Google Shape;137;p21"/>
            <p:cNvSpPr/>
            <p:nvPr/>
          </p:nvSpPr>
          <p:spPr>
            <a:xfrm>
              <a:off x="5720525" y="1998675"/>
              <a:ext cx="113100" cy="267300"/>
            </a:xfrm>
            <a:prstGeom prst="rightBrace">
              <a:avLst>
                <a:gd fmla="val 50000" name="adj1"/>
                <a:gd fmla="val 50000" name="adj2"/>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4CCCC"/>
                </a:solidFill>
              </a:endParaRPr>
            </a:p>
          </p:txBody>
        </p:sp>
        <p:sp>
          <p:nvSpPr>
            <p:cNvPr id="138" name="Google Shape;138;p21"/>
            <p:cNvSpPr txBox="1"/>
            <p:nvPr/>
          </p:nvSpPr>
          <p:spPr>
            <a:xfrm>
              <a:off x="5833750" y="199867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A9999"/>
                  </a:solidFill>
                  <a:latin typeface="Open Sans"/>
                  <a:ea typeface="Open Sans"/>
                  <a:cs typeface="Open Sans"/>
                  <a:sym typeface="Open Sans"/>
                </a:rPr>
                <a:t>Weaker positive relationship</a:t>
              </a:r>
              <a:endParaRPr sz="1100">
                <a:solidFill>
                  <a:srgbClr val="EA9999"/>
                </a:solidFill>
                <a:latin typeface="Open Sans"/>
                <a:ea typeface="Open Sans"/>
                <a:cs typeface="Open Sans"/>
                <a:sym typeface="Open Sans"/>
              </a:endParaRPr>
            </a:p>
          </p:txBody>
        </p:sp>
        <p:sp>
          <p:nvSpPr>
            <p:cNvPr id="139" name="Google Shape;139;p21"/>
            <p:cNvSpPr/>
            <p:nvPr/>
          </p:nvSpPr>
          <p:spPr>
            <a:xfrm>
              <a:off x="5710250" y="1659200"/>
              <a:ext cx="113100" cy="338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txBox="1"/>
            <p:nvPr/>
          </p:nvSpPr>
          <p:spPr>
            <a:xfrm>
              <a:off x="5833750" y="165155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Open Sans"/>
                  <a:ea typeface="Open Sans"/>
                  <a:cs typeface="Open Sans"/>
                  <a:sym typeface="Open Sans"/>
                </a:rPr>
                <a:t>Stronger</a:t>
              </a:r>
              <a:r>
                <a:rPr lang="en" sz="1100">
                  <a:solidFill>
                    <a:srgbClr val="FF0000"/>
                  </a:solidFill>
                  <a:latin typeface="Open Sans"/>
                  <a:ea typeface="Open Sans"/>
                  <a:cs typeface="Open Sans"/>
                  <a:sym typeface="Open Sans"/>
                </a:rPr>
                <a:t> positive relationship</a:t>
              </a:r>
              <a:endParaRPr sz="1100">
                <a:solidFill>
                  <a:srgbClr val="FF0000"/>
                </a:solidFill>
                <a:latin typeface="Open Sans"/>
                <a:ea typeface="Open Sans"/>
                <a:cs typeface="Open Sans"/>
                <a:sym typeface="Open Sans"/>
              </a:endParaRPr>
            </a:p>
          </p:txBody>
        </p:sp>
        <p:sp>
          <p:nvSpPr>
            <p:cNvPr id="141" name="Google Shape;141;p21"/>
            <p:cNvSpPr txBox="1"/>
            <p:nvPr/>
          </p:nvSpPr>
          <p:spPr>
            <a:xfrm>
              <a:off x="2922475" y="4189800"/>
              <a:ext cx="853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Open Sans"/>
                  <a:ea typeface="Open Sans"/>
                  <a:cs typeface="Open Sans"/>
                  <a:sym typeface="Open Sans"/>
                </a:rPr>
                <a:t>Device Number</a:t>
              </a:r>
              <a:endParaRPr sz="700">
                <a:latin typeface="Open Sans"/>
                <a:ea typeface="Open Sans"/>
                <a:cs typeface="Open Sans"/>
                <a:sym typeface="Open Sans"/>
              </a:endParaRPr>
            </a:p>
          </p:txBody>
        </p:sp>
        <p:sp>
          <p:nvSpPr>
            <p:cNvPr id="142" name="Google Shape;142;p21"/>
            <p:cNvSpPr/>
            <p:nvPr/>
          </p:nvSpPr>
          <p:spPr>
            <a:xfrm>
              <a:off x="5741100" y="2759900"/>
              <a:ext cx="61800" cy="298200"/>
            </a:xfrm>
            <a:prstGeom prst="rightBrace">
              <a:avLst>
                <a:gd fmla="val 50000" name="adj1"/>
                <a:gd fmla="val 50000" name="adj2"/>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nvSpPr>
          <p:spPr>
            <a:xfrm>
              <a:off x="5833750" y="273200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FC5E8"/>
                  </a:solidFill>
                  <a:latin typeface="Open Sans"/>
                  <a:ea typeface="Open Sans"/>
                  <a:cs typeface="Open Sans"/>
                  <a:sym typeface="Open Sans"/>
                </a:rPr>
                <a:t>Weaker negative relationship</a:t>
              </a:r>
              <a:endParaRPr sz="1100">
                <a:solidFill>
                  <a:srgbClr val="9FC5E8"/>
                </a:solidFill>
                <a:latin typeface="Open Sans"/>
                <a:ea typeface="Open Sans"/>
                <a:cs typeface="Open Sans"/>
                <a:sym typeface="Open Sans"/>
              </a:endParaRPr>
            </a:p>
          </p:txBody>
        </p:sp>
        <p:sp>
          <p:nvSpPr>
            <p:cNvPr id="144" name="Google Shape;144;p21"/>
            <p:cNvSpPr/>
            <p:nvPr/>
          </p:nvSpPr>
          <p:spPr>
            <a:xfrm>
              <a:off x="5761675" y="3068525"/>
              <a:ext cx="61800" cy="864000"/>
            </a:xfrm>
            <a:prstGeom prst="rightBrace">
              <a:avLst>
                <a:gd fmla="val 50000" name="adj1"/>
                <a:gd fmla="val 50000" name="adj2"/>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nvSpPr>
          <p:spPr>
            <a:xfrm>
              <a:off x="5833750" y="3341600"/>
              <a:ext cx="235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Open Sans"/>
                  <a:ea typeface="Open Sans"/>
                  <a:cs typeface="Open Sans"/>
                  <a:sym typeface="Open Sans"/>
                </a:rPr>
                <a:t>Stronger</a:t>
              </a:r>
              <a:r>
                <a:rPr lang="en" sz="1100">
                  <a:solidFill>
                    <a:srgbClr val="0000FF"/>
                  </a:solidFill>
                  <a:latin typeface="Open Sans"/>
                  <a:ea typeface="Open Sans"/>
                  <a:cs typeface="Open Sans"/>
                  <a:sym typeface="Open Sans"/>
                </a:rPr>
                <a:t> negative relationship</a:t>
              </a:r>
              <a:endParaRPr sz="1100">
                <a:solidFill>
                  <a:srgbClr val="0000FF"/>
                </a:solidFill>
                <a:latin typeface="Open Sans"/>
                <a:ea typeface="Open Sans"/>
                <a:cs typeface="Open Sans"/>
                <a:sym typeface="Open Sans"/>
              </a:endParaRPr>
            </a:p>
          </p:txBody>
        </p:sp>
      </p:grpSp>
      <p:sp>
        <p:nvSpPr>
          <p:cNvPr id="146" name="Google Shape;146;p21"/>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